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7" r:id="rId2"/>
    <p:sldId id="257" r:id="rId3"/>
    <p:sldId id="324" r:id="rId4"/>
    <p:sldId id="432" r:id="rId5"/>
    <p:sldId id="357" r:id="rId6"/>
    <p:sldId id="378" r:id="rId7"/>
    <p:sldId id="427" r:id="rId8"/>
    <p:sldId id="422" r:id="rId9"/>
    <p:sldId id="423" r:id="rId10"/>
    <p:sldId id="424" r:id="rId11"/>
    <p:sldId id="433" r:id="rId12"/>
    <p:sldId id="425" r:id="rId13"/>
    <p:sldId id="426" r:id="rId14"/>
    <p:sldId id="365" r:id="rId15"/>
    <p:sldId id="369" r:id="rId16"/>
    <p:sldId id="428" r:id="rId17"/>
    <p:sldId id="402" r:id="rId18"/>
    <p:sldId id="452" r:id="rId19"/>
    <p:sldId id="445" r:id="rId20"/>
    <p:sldId id="409" r:id="rId21"/>
    <p:sldId id="446" r:id="rId22"/>
    <p:sldId id="453" r:id="rId23"/>
    <p:sldId id="410" r:id="rId24"/>
    <p:sldId id="411" r:id="rId25"/>
    <p:sldId id="434" r:id="rId26"/>
    <p:sldId id="447" r:id="rId27"/>
    <p:sldId id="448" r:id="rId28"/>
    <p:sldId id="449" r:id="rId29"/>
    <p:sldId id="450" r:id="rId30"/>
    <p:sldId id="451" r:id="rId31"/>
    <p:sldId id="403" r:id="rId32"/>
    <p:sldId id="412" r:id="rId33"/>
    <p:sldId id="421" r:id="rId34"/>
    <p:sldId id="413" r:id="rId35"/>
    <p:sldId id="440" r:id="rId36"/>
    <p:sldId id="442" r:id="rId37"/>
    <p:sldId id="441" r:id="rId38"/>
    <p:sldId id="439" r:id="rId39"/>
    <p:sldId id="443" r:id="rId40"/>
    <p:sldId id="436" r:id="rId41"/>
    <p:sldId id="444" r:id="rId42"/>
    <p:sldId id="416" r:id="rId43"/>
    <p:sldId id="404" r:id="rId44"/>
    <p:sldId id="417" r:id="rId45"/>
    <p:sldId id="418" r:id="rId46"/>
    <p:sldId id="419" r:id="rId47"/>
    <p:sldId id="405" r:id="rId48"/>
    <p:sldId id="430" r:id="rId49"/>
    <p:sldId id="438" r:id="rId50"/>
    <p:sldId id="420" r:id="rId51"/>
    <p:sldId id="431" r:id="rId52"/>
    <p:sldId id="400" r:id="rId53"/>
  </p:sldIdLst>
  <p:sldSz cx="12192000" cy="6858000"/>
  <p:notesSz cx="6864350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8F8"/>
    <a:srgbClr val="070189"/>
    <a:srgbClr val="9ED8FC"/>
    <a:srgbClr val="24A8FD"/>
    <a:srgbClr val="0B79F8"/>
    <a:srgbClr val="D6ECFE"/>
    <a:srgbClr val="8DC9FB"/>
    <a:srgbClr val="A3DAFF"/>
    <a:srgbClr val="E0F2F3"/>
    <a:srgbClr val="3F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2951" autoAdjust="0"/>
  </p:normalViewPr>
  <p:slideViewPr>
    <p:cSldViewPr snapToGrid="0">
      <p:cViewPr varScale="1">
        <p:scale>
          <a:sx n="83" d="100"/>
          <a:sy n="83" d="100"/>
        </p:scale>
        <p:origin x="16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640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37"/>
            <a:ext cx="2974552" cy="50163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6437"/>
            <a:ext cx="2974552" cy="50163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r">
              <a:defRPr sz="13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640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640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r">
              <a:defRPr sz="1300"/>
            </a:lvl1pPr>
          </a:lstStyle>
          <a:p>
            <a:fld id="{15A49F08-9100-4AF5-BC0A-FC6A093BE3CC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0" tIns="48175" rIns="96350" bIns="481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1574"/>
            <a:ext cx="5491480" cy="3936742"/>
          </a:xfrm>
          <a:prstGeom prst="rect">
            <a:avLst/>
          </a:prstGeom>
        </p:spPr>
        <p:txBody>
          <a:bodyPr vert="horz" lIns="96350" tIns="48175" rIns="96350" bIns="481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4552" cy="50163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6437"/>
            <a:ext cx="2974552" cy="501639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r">
              <a:defRPr sz="13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kuld2000.tistory.com/6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kuld2000.tistory.com/6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dhi-sattva.tistory.com/89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dhi-sattva.tistory.com/89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pad.dev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제</a:t>
            </a:r>
            <a:r>
              <a:rPr lang="en-US" altLang="ko-KR" dirty="0"/>
              <a:t>4</a:t>
            </a:r>
            <a:r>
              <a:rPr lang="ko-KR" altLang="en-US" dirty="0"/>
              <a:t>회 기술세미나를 맡은 서울</a:t>
            </a:r>
            <a:r>
              <a:rPr lang="en-US" altLang="ko-KR" dirty="0"/>
              <a:t>SI</a:t>
            </a:r>
            <a:r>
              <a:rPr lang="ko-KR" altLang="en-US" dirty="0"/>
              <a:t>팀 사원 윤하영입니다</a:t>
            </a:r>
            <a:r>
              <a:rPr lang="en-US" altLang="ko-KR" dirty="0"/>
              <a:t>. </a:t>
            </a:r>
            <a:r>
              <a:rPr lang="ko-KR" altLang="en-US" dirty="0"/>
              <a:t>오늘 기술세미나에서는 </a:t>
            </a:r>
            <a:r>
              <a:rPr lang="en-US" altLang="ko-KR" dirty="0"/>
              <a:t>Flutter</a:t>
            </a:r>
            <a:r>
              <a:rPr lang="ko-KR" altLang="en-US" dirty="0"/>
              <a:t>에 대해서 </a:t>
            </a:r>
            <a:r>
              <a:rPr lang="ko-KR" altLang="en-US" dirty="0" err="1"/>
              <a:t>말해볼까합니다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5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이러한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가 점점 인기가 생기게 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다트는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JIT(Just-In-Time)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컴파일을 통해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DartVM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위에서 동작하는 방식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AOT(Ahead-Of-Time)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컴파일을 통해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runtim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에서 바로 동작하는 방식을 모두 지원한다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JIT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컴파일은 인터프리터처럼 실행 전에 코드를 컴파일하지 않아도 되기 때문에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코드 수정 때마다 발생하는 빌드 시간을 줄여서 개발자들이 더 편리하게 개발할 수 있다는 장점이 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하지만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VM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위에서 동작하기 때문에 대부분의 코드가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그러하듯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성능상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Native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플랫폼에 비하면 느리다는 단점이 있는데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AOT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컴파일도 지원하기 때문에 실제로 배포할 때에는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AOT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컴파일을 통해서 런타임에서 바로 동작하는 코드를 만들 수 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이렇게 클라이언트에 최적화된 언어로서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와 같이 성장하면서 점점 인기가 늘어나고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다트의 특성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OOP(Object Oriented Programming)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언어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Interface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를 가진 단일 상속되는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Class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를 가진 언어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isolates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기능을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single-thread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언어임에도 불구하고 동시에 여러 프로세스를 동작 가능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하나의 프로그래밍 언어는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Dart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Dart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한국에서는 아마 굉장히 생소한 언어일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기본적으로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언어의 문법과 거의 같으며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Java, C#,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Javascript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와 같은 기능적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스트럭쳐를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추가한 언어로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언급된 언어보다 간결하고 강력한 기능을 지원한다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언어는 개인적으로는 쉬운 편에 속한다고 생각합니다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OOP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잘 이해하시는 분들은 쉽게 배울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18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Flutter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풍부하고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커스터마이즈 가능한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Android, iOS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Material, Cupertino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디자인을 가지고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Flutter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커스터마이즈 능력을 활용해서 멀티 플랫폼에 있는 네이티브 위젯들과 매칭되는 위젯들을 지원하고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작성 가능한 위젯 세트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풍부한 애니메이션 라이브러리 및 확장 가능한 계층형 아키텍처를 제공한다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출처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AppleSDGothicNeo"/>
                <a:hlinkClick r:id="rId3"/>
              </a:rPr>
              <a:t>https://skuld2000.tistory.com/69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[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아마군의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Dev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9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상태를 기록하는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핫리로드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(Stateful Hot Reload),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새로운 반응형 프레임워크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다양한 위젯 세트 및 통합 도구와 같은 기능 제공 한다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출처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AppleSDGothicNeo"/>
                <a:hlinkClick r:id="rId3"/>
              </a:rPr>
              <a:t>https://skuld2000.tistory.com/69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[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아마군의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Dev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0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 err="1">
                <a:solidFill>
                  <a:srgbClr val="111111"/>
                </a:solidFill>
                <a:effectLst/>
                <a:latin typeface="Playfair-regular"/>
              </a:rPr>
              <a:t>알리바바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:</a:t>
            </a: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Flutter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사용하여 만든 앱은 글로벌 거래를 대상으로 하는 도매 시장입니다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Alibaba.com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앱은 사용자가 모바일 앱에서 편안하게 전 세계 공급업체로부터 상품을 구매할 수 있도록 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Playfair-regular"/>
              </a:rPr>
              <a:t>구글 광고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:</a:t>
            </a: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Google Ads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앱을 사용하면 사용자가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Android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스마트폰에서 캠페인 통계를 쉽게 확인할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Google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호출을 허용하는 실시간 알림 및 정보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알림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와 같은 작업 사양을 보여줍니다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  </a:t>
            </a:r>
          </a:p>
          <a:p>
            <a:pPr algn="l"/>
            <a:r>
              <a:rPr lang="en-US" altLang="ko-KR" b="1" i="0" dirty="0" err="1">
                <a:solidFill>
                  <a:srgbClr val="111111"/>
                </a:solidFill>
                <a:effectLst/>
                <a:latin typeface="Playfair-regular"/>
              </a:rPr>
              <a:t>Reflectly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(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Playfair-regular"/>
              </a:rPr>
              <a:t>라이프스타일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):</a:t>
            </a: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Flutter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사용하여 구축된 인공 지능에서 영감을 받은 저널 및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Playfair-regular"/>
              </a:rPr>
              <a:t>마음챙김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 앱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Playfair-regular"/>
              </a:rPr>
              <a:t>Reflectly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이를 통해 사용자는 개인 저널에 스토리를 작성할 수 있고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매일 고유한 질문 세트를 제공하고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우수한 통계 및 개인적이고 실행 가능한 통찰력 등을 얻을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이 모든 것이 아름다운 인터페이스에 싸여 있다는 사실에 아름다움이 적용됩니다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Playfair-regular"/>
              </a:rPr>
              <a:t>해밀턴 뮤지컬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: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인기 브로드웨이 뮤지컬의 공식 앱인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Hamilton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Flutter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모바일 앱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SDK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사용하여 개발되었으며 높은 평가를 받고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이 앱은 일일 복권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최신 뉴스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퀴즈 게임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상품 매장 등을 제공합니다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사용자 경험을 확장하고 쇼를 즐길 수 있도록 하는 것을 목표로 하는 앱입니다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1" i="0" dirty="0" err="1">
                <a:solidFill>
                  <a:srgbClr val="111111"/>
                </a:solidFill>
                <a:effectLst/>
                <a:latin typeface="Playfair-regular"/>
              </a:rPr>
              <a:t>텐센트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:</a:t>
            </a: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NOW Live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는 수천만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MAU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보유한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Tencent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의 비디오 스트리밍 서비스입니다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이 앱은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Flutter SDK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기반으로 하며 사용자가 많은 사람들을 만나고 원하는 대화를 계속할 수 있도록 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또한 더 많은 재미를 더하기 위해 사용자는 온라인 게임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야외 활동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유명인 비디오 등과 같은 혜택을 이용할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1" i="0" dirty="0" err="1">
                <a:solidFill>
                  <a:srgbClr val="111111"/>
                </a:solidFill>
                <a:effectLst/>
                <a:latin typeface="Playfair-regular"/>
              </a:rPr>
              <a:t>제이디파이낸스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:</a:t>
            </a:r>
          </a:p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JD Finance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선도적인 디지털 기술 회사입니다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Flutter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프레임워크를 사용하여 개발되었으며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Playfair-regular"/>
              </a:rPr>
              <a:t>핀테크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디지털 엔터프라이즈 및 도시 컴퓨팅과 같은 다양한 서비스를 다룹니다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pPr algn="l"/>
            <a:r>
              <a:rPr lang="ko-KR" altLang="en-US" b="1" i="0" dirty="0" err="1">
                <a:solidFill>
                  <a:srgbClr val="111111"/>
                </a:solidFill>
                <a:effectLst/>
                <a:latin typeface="Playfair-regular"/>
              </a:rPr>
              <a:t>후클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(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Playfair-regular"/>
              </a:rPr>
              <a:t>소셜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Playfair-regular"/>
              </a:rPr>
              <a:t>):</a:t>
            </a:r>
          </a:p>
          <a:p>
            <a:pPr algn="l"/>
            <a:r>
              <a:rPr lang="en-US" altLang="ko-KR" b="0" i="0" dirty="0" err="1">
                <a:solidFill>
                  <a:srgbClr val="222222"/>
                </a:solidFill>
                <a:effectLst/>
                <a:latin typeface="Playfair-regular"/>
              </a:rPr>
              <a:t>Hookle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Flutter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를 사용하여 구축된 소셜 네트워킹 앱입니다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사용자가 게시물을 공유하고 소셜 활동을 모니터링하며 여러 소셜 미디어 계정을 한 곳에서 관리할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 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Playfair-regular"/>
              </a:rPr>
              <a:t>Hookle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은 여러 소셜 미디어 채널에 게시물을 작성 및 게시하고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모든 채널의 활동을 한 눈에 모니터링하고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layfair-regular"/>
              </a:rPr>
              <a:t>소셜 미디어 채널별로 게시물을 사용자 지정하는 등의 작업을 용이하게 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layfair-regula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24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구성하는 폴더</a:t>
            </a:r>
            <a:endParaRPr lang="en-US" altLang="ko-KR" dirty="0"/>
          </a:p>
          <a:p>
            <a:r>
              <a:rPr lang="ko-KR" altLang="en-US" dirty="0"/>
              <a:t>프로젝트를 구성하는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55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Node.js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 </a:t>
            </a:r>
            <a:r>
              <a:rPr lang="en-US" altLang="ko-KR" b="0" i="1" dirty="0" err="1">
                <a:solidFill>
                  <a:srgbClr val="292929"/>
                </a:solidFill>
                <a:effectLst/>
                <a:latin typeface="charter"/>
              </a:rPr>
              <a:t>package.json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과 같은 패키지 의존성 관리 및 프로젝트 정의 등의 역할을 갖습니다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왼쪽은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pubspec.yaml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파일은 패키지의 의존성을 작성하는 곳입니다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주로 외부 패키지를 가져다 쓰기 위해 사용됩니다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외부패키지를 검색하고 추가할 수 있는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pub.dev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사이트가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22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+mn-ea"/>
              </a:rPr>
              <a:t>Future</a:t>
            </a:r>
            <a:r>
              <a:rPr lang="ko-KR" altLang="en-US" sz="1200" dirty="0">
                <a:latin typeface="+mn-ea"/>
              </a:rPr>
              <a:t>를 설명하기 전에 비동기에 대해 알고 가야합니다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1200" dirty="0">
                <a:latin typeface="+mn-ea"/>
              </a:rPr>
              <a:t>비동기는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어떤 동작이 완료가 되지 않아도 다음 동작을 수행하는 것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그림에서 동기는 한 작업이 완료하면 다음작업으로 넘어가는 것을 확인할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비동기는 한 작업이 완료되기도 전에 다음작업을 진행하는 것을 볼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서버에 요청을 보냈을 때 응답 상태와 상관없이 다음 동작 수행이 가능합니다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sz="1200" dirty="0"/>
            </a:b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A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작업과 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B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작업이 동시에 실행될 수 있습니다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Future</a:t>
            </a:r>
            <a:r>
              <a:rPr lang="ko-KR" altLang="en-US" sz="1200" dirty="0">
                <a:latin typeface="+mn-ea"/>
              </a:rPr>
              <a:t>는 이러한 비동기 처리방식을 사용합니다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Dart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Future</a:t>
            </a:r>
            <a:r>
              <a:rPr lang="ko-KR" altLang="en-US" sz="1200" dirty="0">
                <a:latin typeface="+mn-ea"/>
              </a:rPr>
              <a:t>는 지금은 없지만 미래에 요청한 데이터 혹은 에러가 담길 그릇이라고 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Promise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유사합니다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저장할 때나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통신할 때 일반적으로 비동기로 호출하는데 이럴 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future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endParaRPr lang="en-US" altLang="ko-KR" sz="1200" b="0" i="0" dirty="0">
              <a:effectLst/>
              <a:latin typeface="+mn-ea"/>
            </a:endParaRPr>
          </a:p>
          <a:p>
            <a:r>
              <a:rPr lang="en-US" altLang="ko-KR" sz="1200" b="0" i="0" dirty="0">
                <a:effectLst/>
                <a:latin typeface="+mn-ea"/>
              </a:rPr>
              <a:t>Future</a:t>
            </a:r>
            <a:r>
              <a:rPr lang="ko-KR" altLang="en-US" sz="1200" b="0" i="0" dirty="0">
                <a:effectLst/>
                <a:latin typeface="+mn-ea"/>
              </a:rPr>
              <a:t>는 두 가지 상태를 가지는데 미완료 상태와 완료 상태가 있습니다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r>
              <a:rPr lang="ko-KR" altLang="en-US" sz="1200" b="0" i="0" dirty="0">
                <a:effectLst/>
                <a:latin typeface="+mn-ea"/>
              </a:rPr>
              <a:t>미완료 상태는 </a:t>
            </a:r>
            <a:r>
              <a:rPr lang="en-US" altLang="ko-KR" sz="1200" b="0" i="0" dirty="0">
                <a:effectLst/>
                <a:latin typeface="+mn-ea"/>
              </a:rPr>
              <a:t>future</a:t>
            </a:r>
            <a:r>
              <a:rPr lang="ko-KR" altLang="en-US" sz="1200" b="0" i="0" dirty="0">
                <a:effectLst/>
                <a:latin typeface="+mn-ea"/>
              </a:rPr>
              <a:t>객체를 만들어 작업을 요청한 상태입니다</a:t>
            </a:r>
            <a:r>
              <a:rPr lang="en-US" altLang="ko-KR" sz="1200" b="0" i="0" dirty="0">
                <a:effectLst/>
                <a:latin typeface="+mn-ea"/>
              </a:rPr>
              <a:t>. </a:t>
            </a:r>
            <a:r>
              <a:rPr lang="ko-KR" altLang="en-US" sz="1200" b="0" i="0" dirty="0">
                <a:effectLst/>
                <a:latin typeface="+mn-ea"/>
              </a:rPr>
              <a:t>작업을 요청하고 사용자가 완료되기를 기다리고 있는 상태입니다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r>
              <a:rPr lang="ko-KR" altLang="en-US" sz="1200" b="0" i="0" dirty="0">
                <a:effectLst/>
                <a:latin typeface="+mn-ea"/>
              </a:rPr>
              <a:t>완료 상태는 요청한 작업이 완료된 상태입니다</a:t>
            </a:r>
            <a:r>
              <a:rPr lang="en-US" altLang="ko-KR" sz="1200" b="0" i="0" dirty="0">
                <a:effectLst/>
                <a:latin typeface="+mn-ea"/>
              </a:rPr>
              <a:t>. </a:t>
            </a:r>
            <a:r>
              <a:rPr lang="ko-KR" altLang="en-US" sz="1200" b="0" i="0" dirty="0">
                <a:effectLst/>
                <a:latin typeface="+mn-ea"/>
              </a:rPr>
              <a:t>완료가 되었다는 것은 원하는 결과가 나왔거나 에러가 나온 상태입니다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r>
              <a:rPr lang="en-US" altLang="ko-KR" sz="1200" b="0" i="0" dirty="0">
                <a:effectLst/>
                <a:latin typeface="+mn-ea"/>
              </a:rPr>
              <a:t>DATA</a:t>
            </a:r>
            <a:r>
              <a:rPr lang="ko-KR" altLang="en-US" sz="1200" b="0" i="0" dirty="0">
                <a:effectLst/>
                <a:latin typeface="+mn-ea"/>
              </a:rPr>
              <a:t>는 정상적으로 작업을 수행하여 예상한 결과 원하는 결과가 나온 상태이고</a:t>
            </a:r>
            <a:endParaRPr lang="en-US" altLang="ko-KR" sz="1200" b="0" i="0" dirty="0">
              <a:effectLst/>
              <a:latin typeface="+mn-ea"/>
            </a:endParaRPr>
          </a:p>
          <a:p>
            <a:r>
              <a:rPr lang="en-US" altLang="ko-KR" sz="1200" b="0" i="0" dirty="0">
                <a:effectLst/>
                <a:latin typeface="+mn-ea"/>
              </a:rPr>
              <a:t>ERROR</a:t>
            </a:r>
            <a:r>
              <a:rPr lang="ko-KR" altLang="en-US" sz="1200" b="0" i="0" dirty="0">
                <a:effectLst/>
                <a:latin typeface="+mn-ea"/>
              </a:rPr>
              <a:t>는 작업 </a:t>
            </a:r>
            <a:r>
              <a:rPr lang="ko-KR" altLang="en-US" sz="1200" b="0" i="0" dirty="0" err="1">
                <a:effectLst/>
                <a:latin typeface="+mn-ea"/>
              </a:rPr>
              <a:t>처리중</a:t>
            </a:r>
            <a:r>
              <a:rPr lang="ko-KR" altLang="en-US" sz="1200" b="0" i="0" dirty="0">
                <a:effectLst/>
                <a:latin typeface="+mn-ea"/>
              </a:rPr>
              <a:t> 문제가 발생했다면 에러로 결과가 나온 상태입니다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r>
              <a:rPr lang="ko-KR" altLang="en-US" sz="1200" b="0" i="0" dirty="0">
                <a:effectLst/>
                <a:latin typeface="+mn-ea"/>
              </a:rPr>
              <a:t>코드를 보면 설명하겠습니다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endParaRPr lang="en-US" altLang="ko-KR" sz="1200" b="0" i="0" dirty="0">
              <a:effectLst/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9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futureNumber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메소드 설명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Future.then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>
                <a:latin typeface="+mn-ea"/>
              </a:rPr>
              <a:t>설명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Return 100 </a:t>
            </a:r>
            <a:r>
              <a:rPr lang="ko-KR" altLang="en-US" sz="1200" dirty="0">
                <a:latin typeface="+mn-ea"/>
              </a:rPr>
              <a:t>설명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44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async, await 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함수를 정의하고 그 결과를 사용하기 위한 선언적인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(declarative)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방법을 제공합니다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async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함수를 정의하려면 함수 몸체 전에 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async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추가합니다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await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키워드는 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async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함수에서만 사용할 수 있습니다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352F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await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키워드가 나올 때까지는 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async 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함수는 동기 실행을 합니다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await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키워드를 만나면 해당 함수를 잠시 정지하고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, await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키워드가 붙은 동작이 완료될 때까지 기다립니다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54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await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가 붙은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_</a:t>
            </a:r>
            <a:r>
              <a:rPr lang="en-US" altLang="ko-KR" b="1" i="0" dirty="0" err="1">
                <a:solidFill>
                  <a:srgbClr val="222426"/>
                </a:solidFill>
                <a:effectLst/>
                <a:latin typeface="-apple-system"/>
              </a:rPr>
              <a:t>loadFromDisk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()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함수가 끝날 때까지 다음 동작을 수행하지 않고 가만히 기다립니다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await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를 만나면 해당 동작을 완료되기 전까지 멈추어서 기다리기 때문에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</a:t>
            </a:r>
            <a:r>
              <a:rPr lang="en-US" altLang="ko-KR" dirty="0"/>
              <a:t>then(...)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함수 처럼 동작을 하며 전체적인 코드는 훨씬 가독성이 좋습니다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2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굵은 글씨로 표시된 목차를 확인해보면 먼저 </a:t>
            </a:r>
            <a:r>
              <a:rPr lang="en-US" altLang="ko-KR" dirty="0"/>
              <a:t>FLUTTER</a:t>
            </a:r>
            <a:r>
              <a:rPr lang="ko-KR" altLang="en-US" dirty="0"/>
              <a:t>에 대한 설명한 뒤에 </a:t>
            </a:r>
            <a:r>
              <a:rPr lang="en-US" altLang="ko-KR" dirty="0"/>
              <a:t>FLUTTER</a:t>
            </a:r>
            <a:r>
              <a:rPr lang="ko-KR" altLang="en-US" dirty="0"/>
              <a:t>에서 사용하는 </a:t>
            </a:r>
            <a:r>
              <a:rPr lang="en-US" altLang="ko-KR" dirty="0"/>
              <a:t>DART</a:t>
            </a:r>
            <a:r>
              <a:rPr lang="ko-KR" altLang="en-US" dirty="0"/>
              <a:t>언어의 주요 문법을 </a:t>
            </a:r>
            <a:r>
              <a:rPr lang="ko-KR" altLang="en-US" dirty="0" err="1"/>
              <a:t>살펴볼겁니다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그리고나서 </a:t>
            </a:r>
            <a:r>
              <a:rPr lang="en-US" altLang="ko-KR" dirty="0"/>
              <a:t>WIDGET</a:t>
            </a:r>
            <a:r>
              <a:rPr lang="ko-KR" altLang="en-US" dirty="0"/>
              <a:t>에 대한 설명하고 </a:t>
            </a:r>
            <a:r>
              <a:rPr lang="ko-KR" altLang="en-US" dirty="0" err="1"/>
              <a:t>플러터에서</a:t>
            </a:r>
            <a:r>
              <a:rPr lang="ko-KR" altLang="en-US" dirty="0"/>
              <a:t> 사용하는 </a:t>
            </a:r>
            <a:r>
              <a:rPr lang="en-US" altLang="ko-KR" dirty="0"/>
              <a:t>STYLE</a:t>
            </a:r>
            <a:r>
              <a:rPr lang="ko-KR" altLang="en-US" dirty="0"/>
              <a:t>과 </a:t>
            </a:r>
            <a:r>
              <a:rPr lang="en-US" altLang="ko-KR" dirty="0"/>
              <a:t>PROVIDER</a:t>
            </a:r>
            <a:r>
              <a:rPr lang="ko-KR" altLang="en-US" dirty="0"/>
              <a:t> 패턴에 대해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52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키워드를 사용하지 않았으며 </a:t>
            </a:r>
            <a:r>
              <a:rPr lang="en-US" altLang="ko-KR" dirty="0"/>
              <a:t>then()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함수를 사용하지 않았으므로 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비동기적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으로 처리되기 때문에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초가 되기 전에 </a:t>
            </a:r>
            <a:r>
              <a:rPr lang="en-US" altLang="ko-KR" dirty="0"/>
              <a:t>print(future)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 가 수행됩니다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14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에서 </a:t>
            </a:r>
            <a:r>
              <a:rPr lang="en-US" altLang="ko-KR" dirty="0"/>
              <a:t>var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키워드를 사용해서 변수를 선언하면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해당 변수가 참조하고 있는 객체에 따라서 타입이 결정된다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예를 들어 위 케이스에서는 </a:t>
            </a:r>
            <a:r>
              <a:rPr lang="en-US" altLang="ko-KR" dirty="0"/>
              <a:t>String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객체를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참조하고있기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때문에 </a:t>
            </a:r>
            <a:r>
              <a:rPr lang="en-US" altLang="ko-KR" dirty="0"/>
              <a:t>name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변수의 타입은 </a:t>
            </a:r>
            <a:r>
              <a:rPr lang="en-US" altLang="ko-KR" dirty="0"/>
              <a:t>string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이미 </a:t>
            </a:r>
            <a:r>
              <a:rPr lang="en-US" altLang="ko-KR" dirty="0"/>
              <a:t>String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으로 타입이 결정된 변수에 </a:t>
            </a:r>
            <a:r>
              <a:rPr lang="en-US" altLang="ko-KR" dirty="0"/>
              <a:t>int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넣으려고 하면 위 코드처럼 에러가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만약 하나의 변수가 여러 타입으로 변경이 필요하다면 </a:t>
            </a:r>
            <a:r>
              <a:rPr lang="en-US" altLang="ko-KR" dirty="0"/>
              <a:t>dynamic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키워드를 사용해서 변수를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선언해야한다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8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final, const : </a:t>
            </a:r>
            <a:r>
              <a:rPr lang="ko-KR" altLang="en-US" dirty="0"/>
              <a:t>상수</a:t>
            </a:r>
            <a:br>
              <a:rPr lang="ko-KR" altLang="en-US" dirty="0"/>
            </a:br>
            <a:r>
              <a:rPr lang="en-US" altLang="ko-KR" dirty="0"/>
              <a:t>: </a:t>
            </a:r>
            <a:r>
              <a:rPr lang="ko-KR" altLang="en-US" dirty="0"/>
              <a:t>값이 변하는 변수와 달리 변하지 않는 값을 나타내기 위해 사용</a:t>
            </a:r>
            <a:br>
              <a:rPr lang="ko-KR" altLang="en-US" dirty="0"/>
            </a:br>
            <a:r>
              <a:rPr lang="en-US" altLang="ko-KR" dirty="0"/>
              <a:t>: var</a:t>
            </a:r>
            <a:r>
              <a:rPr lang="ko-KR" altLang="en-US" dirty="0"/>
              <a:t>타입과 같이 사용하지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의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경우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/>
              </a:rPr>
              <a:t>컴파일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 타임에서 상수를 정의할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</a:p>
          <a:p>
            <a:r>
              <a:rPr lang="ko-KR" altLang="en-US" sz="1600" b="1" i="0" dirty="0">
                <a:solidFill>
                  <a:srgbClr val="000000"/>
                </a:solidFill>
                <a:effectLst/>
                <a:latin typeface="Noto Sans KR"/>
              </a:rPr>
              <a:t>즉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Noto Sans KR"/>
              </a:rPr>
              <a:t>, const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Noto Sans KR"/>
              </a:rPr>
              <a:t>로 정의한 상수는 런타임에서 정의되는 값을 설정할 수 없다는 의미다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둘 다 불변의 상수를 의미하지만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const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가 더욱 불변의 강도가 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const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는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app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lifecycle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에서 절대 변치 않음을 의미하기 때문에 색상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글자 크기 등이 고정일 때 그 변수의 앞에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const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를 붙여주어야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flutter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build method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가 그 부분을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rebuild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하지 않게 되어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app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의 속도가 빨라진다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endParaRPr lang="ko-KR" altLang="en-US" sz="1200" dirty="0"/>
          </a:p>
          <a:p>
            <a:pPr algn="l"/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반면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, final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은 런타임에서 결정되는 값도 설정할 수 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final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의 경우에는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runtime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에서 배열이 정의되기 때문에 값의 추가와 삭제에서는 제한을 받지 않는다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final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widget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 생성되는 시점마다는 변경될 수 있지만 한 번 생성된 위젯 내에서의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const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상수는 변경할 수 없음을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02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도입배경</a:t>
            </a:r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코드가 엄청 많은 줄로 작성됐을 때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null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값을 허용하지 않는 수많은 변수들 중에 실수로 어떤 변수에 값이 할당되지 않아 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앱이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터져버린건지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찾아내기란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만만치 않다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다트가 컴파일 시에 이 부분을 지적해주면 효율적이라는 논리 하에 개념을 추가하게 됐다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설명</a:t>
            </a:r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Safety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의한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runtime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아닌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edit-time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체크하겠다는 의미이다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Safety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지원하지 않는 언어들은 객체에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대입이 기본으로 가능하며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상태의 객체에 멤버 접근이 이루어 지면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발생한다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하지만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runtime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에러이며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edit-time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의 에러는 아니다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즉 컴파일러 체크 대상이 아니라는 이야기이다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하지만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Safety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지원하는 언어들은 객체가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인 상태에서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발생할수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있는 에러를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edit-time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발생시키겠다는 의미이다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즉 컴파일러가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발생할수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있는 가능성을 미리 체크해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발생할수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없는 코드를 작성할 수밖에 없게 하겠다는 의미이다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컴파일러가 미리 체크만 해준다면 개발자 입장에서 컴파일 에러를 해결하면서 코드를 작성할 수밖에 없고 그렇게 되면 작성된 코드는 런타임시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절대 발생하지 않게 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결국 컴파일러 도움을 받아 개발되는 코드가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안전성을 보장한 상태로 개발되게 하고자 하는 개념이다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 safety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말 그대로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값에 대한 안정성을 늘리기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위함입니다</a:t>
            </a:r>
            <a:endParaRPr lang="ko-KR" altLang="en-US" b="0" i="0" dirty="0">
              <a:solidFill>
                <a:srgbClr val="666666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유저가 실수로 체크하지 못한곳에서 발생하는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Spoqa Han Sans"/>
              </a:rPr>
              <a:t>NullPointerException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같은 에러를 조기에 방지하고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실제로 돌아가는 어셈블리상에서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null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체크를 다시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안하기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때문에 성능적 이득도 있습니다</a:t>
            </a:r>
            <a:endParaRPr lang="en-US" altLang="ko-KR" b="0" i="0" dirty="0">
              <a:solidFill>
                <a:srgbClr val="666666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666666"/>
              </a:solidFill>
              <a:effectLst/>
              <a:latin typeface="Spoqa Han Sans"/>
            </a:endParaRPr>
          </a:p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67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 타입의 변수에는 </a:t>
            </a:r>
            <a:r>
              <a:rPr lang="en-US" altLang="ko-KR" dirty="0"/>
              <a:t>null</a:t>
            </a:r>
            <a:r>
              <a:rPr lang="ko-KR" altLang="en-US" dirty="0"/>
              <a:t>값을 할당할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‘name’</a:t>
            </a:r>
            <a:r>
              <a:rPr lang="ko-KR" altLang="en-US" dirty="0"/>
              <a:t>은 반드시 사용되기 전에 값을 할당되어야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56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 타입의 </a:t>
            </a:r>
            <a:r>
              <a:rPr lang="en-US" altLang="ko-KR" dirty="0"/>
              <a:t>number</a:t>
            </a:r>
            <a:r>
              <a:rPr lang="ko-KR" altLang="en-US" dirty="0"/>
              <a:t>라는 변수는 절대로 </a:t>
            </a:r>
            <a:r>
              <a:rPr lang="ko-KR" altLang="en-US" dirty="0" err="1"/>
              <a:t>널값을</a:t>
            </a:r>
            <a:r>
              <a:rPr lang="ko-KR" altLang="en-US" dirty="0"/>
              <a:t> 가질 수 없고</a:t>
            </a:r>
            <a:endParaRPr lang="en-US" altLang="ko-KR" dirty="0"/>
          </a:p>
          <a:p>
            <a:r>
              <a:rPr lang="ko-KR" altLang="en-US" dirty="0"/>
              <a:t>중복코드를 작성할 필요가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Non-nullable</a:t>
            </a:r>
            <a:r>
              <a:rPr lang="ko-KR" altLang="en-US" dirty="0"/>
              <a:t> 변수는 </a:t>
            </a:r>
            <a:r>
              <a:rPr lang="ko-KR" altLang="en-US" sz="1200" dirty="0"/>
              <a:t>컴파일 단계에서 </a:t>
            </a:r>
            <a:r>
              <a:rPr lang="en-US" altLang="ko-KR" sz="1200" dirty="0"/>
              <a:t>null </a:t>
            </a:r>
            <a:r>
              <a:rPr lang="ko-KR" altLang="en-US" sz="1200" dirty="0"/>
              <a:t>값이 할당될 수 없으니 조건문을 없애라</a:t>
            </a:r>
            <a:r>
              <a:rPr lang="en-US" altLang="ko-KR" sz="1200" dirty="0"/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46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2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59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5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플러터가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무엇인가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?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플러터는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구글에서 만든 오픈소스 모바일 앱 개발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프레임워크입니다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원래 모바일 개발을 할 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iOS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Android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각각 다른 프레임워크를 사용하여 각각 개발이 이루어집니다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endParaRPr lang="en-US" altLang="ko-KR" b="0" i="0" dirty="0">
              <a:solidFill>
                <a:srgbClr val="666666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하지만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플러터에서는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iOS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Android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모두 개발 가능하도록 도와줍니다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플러터는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666666"/>
                </a:solidFill>
                <a:effectLst/>
                <a:latin typeface="Spoqa Han Sans"/>
              </a:rPr>
              <a:t>하나의 프로그래밍 언어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사용하여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666666"/>
                </a:solidFill>
                <a:effectLst/>
                <a:latin typeface="Spoqa Han Sans"/>
              </a:rPr>
              <a:t>하나의 코드베이스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프로젝트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666666"/>
                </a:solidFill>
                <a:effectLst/>
                <a:latin typeface="Spoqa Han Sans"/>
              </a:rPr>
              <a:t>안드로이드와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poqa Han Sans"/>
              </a:rPr>
              <a:t>IOS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둘 다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666666"/>
                </a:solidFill>
                <a:effectLst/>
                <a:latin typeface="Spoqa Han Sans"/>
              </a:rPr>
              <a:t>네이티브 수준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으로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만들 수 있게 해준다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7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이미지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텍스트에디트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버튼을 눈에 보이는 요소들을 말 한다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그 외에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눈에 보이지 않는 위젯에는 무엇이 있을까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?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요소들을 정 중앙에 위치시키기 위한 기능을 담당하고 있는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center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요소들을 세로로 배치시키기 위한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column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이미지의 위치를 세세하게 지정해주는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padding</a:t>
            </a:r>
          </a:p>
          <a:p>
            <a:pPr algn="l"/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1. Stateless Widgets :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상태가 없는 정적인 위젯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. flutter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내에서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Stateless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는 어떤 움직임이나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변화가 없음</a:t>
            </a: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2. Stateful Widgets :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계속 움직임이나 변화가 없는 위젯</a:t>
            </a:r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Widget Tree</a:t>
            </a: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1. Widget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들은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tree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구조로 정리될 수 있음</a:t>
            </a: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2.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한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Widget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내에 얼마든지 다른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widget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들이 포함될 수 있음</a:t>
            </a: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3. Widget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은 부모 위젯과 자식 위젯으로 구성</a:t>
            </a:r>
          </a:p>
          <a:p>
            <a:pPr algn="l"/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4. Parent widget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을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widget container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라고 부르기도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54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Stateless Widget</a:t>
            </a:r>
            <a:endParaRPr lang="ko-KR" altLang="en-US" b="1" i="0" dirty="0"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화면이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로드될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때 한 번만 그려지는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State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가 없는 위젯으로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변경이 필요한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가 없는 것을 의미하며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이벤트 또는 사용자 상호 작용에 의해 동작하지 않는다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사용자와 상호작용이 필요 없는 위젯은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Stateless Widget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으로 구성하면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예제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​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Stateful Widget</a:t>
            </a:r>
            <a:endParaRPr lang="ko-KR" altLang="en-US" b="1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위젯이 동작하는 동안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Data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변경이 필요한 경우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화면을 다시 그려서 변경된 부분을 위젯에 반영하는 동적인 위젯으로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이벤트 또는 사용자 상호 작용에 의해 동작한다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트리거를 처리하여 페이지 화면 변경이 필요한 위젯은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Stateful Widget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으로 구성해야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​또는 체크 박스에 따라 화면을 변경하는 등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이렇게 동적으로 화면 변화가 필요한 경우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Stateful Widget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사용해야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56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</a:p>
          <a:p>
            <a:endParaRPr lang="en-US" altLang="ko-KR" dirty="0"/>
          </a:p>
          <a:p>
            <a:r>
              <a:rPr lang="en-US" altLang="ko-KR" dirty="0"/>
              <a:t>Scaffold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01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build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함수의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return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값으로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container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scaffold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등이 들어가는데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얘 정체는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뭘까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?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부르기는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스캐폴드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발판이란 뜻을 가진 단어인데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최상단의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앱바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AppBar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맨위에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있는 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중간영역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(Body,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가운데 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최하단의 버튼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BottomNavigationBar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네비게이션 버튼으로 맨아래에 있는 버튼영역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창위에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떠있는 버튼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FloatingActionButtonLocation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내용들위에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떠있는 버튼영역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같은 것을 지원해주는 클래스다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출처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AppleSDGothicNeo"/>
                <a:hlinkClick r:id="rId3"/>
              </a:rPr>
              <a:t>https://bodhi-sattva.tistory.com/89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[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많은 걸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언제다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배우지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?]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1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build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함수의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return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값으로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container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scaffold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등이 들어가는데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얘 정체는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뭘까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?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부르기는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스캐폴드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발판이란 뜻을 가진 단어인데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최상단의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앱바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AppBar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맨위에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있는 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중간영역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(Body,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가운데 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최하단의 버튼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BottomNavigationBar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네비게이션 버튼으로 맨아래에 있는 버튼영역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),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창위에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떠있는 버튼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anum Gothic"/>
              </a:rPr>
              <a:t>FloatingActionButtonLocation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anum Gothic"/>
              </a:rPr>
              <a:t>내용들위에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 떠있는 버튼영역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)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같은 것을 지원해주는 클래스다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출처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AppleSDGothicNeo"/>
                <a:hlinkClick r:id="rId3"/>
              </a:rPr>
              <a:t>https://bodhi-sattva.tistory.com/89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[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많은 걸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언제다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배우지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?]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48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 </a:t>
            </a:r>
            <a:r>
              <a:rPr lang="en-US" altLang="ko-KR" sz="1200" b="0" i="0" dirty="0" err="1">
                <a:solidFill>
                  <a:srgbClr val="555555"/>
                </a:solidFill>
                <a:effectLst/>
                <a:latin typeface="Noto Sans Demilight"/>
              </a:rPr>
              <a:t>MediaQuery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를 통해 앱의 실제 화면 크기를 계산하고 이를 영역으로 삼아 내용을 표시하기 때문에 잘리거나 가려지는 부분 없이 전부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Noto Sans Demilight"/>
              </a:rPr>
              <a:t>나올수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 있게 되는 것</a:t>
            </a:r>
            <a:endParaRPr lang="ko-KR" altLang="en-US" sz="1200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9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</a:p>
          <a:p>
            <a:endParaRPr lang="en-US" altLang="ko-KR" dirty="0"/>
          </a:p>
          <a:p>
            <a:r>
              <a:rPr lang="en-US" altLang="ko-KR" dirty="0"/>
              <a:t>Scaffold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08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</a:p>
          <a:p>
            <a:r>
              <a:rPr lang="en-US" altLang="ko-KR" b="1" dirty="0"/>
              <a:t>Center</a:t>
            </a:r>
          </a:p>
          <a:p>
            <a:r>
              <a:rPr lang="en-US" altLang="ko-KR" dirty="0"/>
              <a:t>Expanded</a:t>
            </a:r>
          </a:p>
          <a:p>
            <a:r>
              <a:rPr lang="en-US" altLang="ko-KR" dirty="0" err="1"/>
              <a:t>Sizebox</a:t>
            </a:r>
            <a:endParaRPr lang="en-US" altLang="ko-KR" dirty="0"/>
          </a:p>
          <a:p>
            <a:r>
              <a:rPr lang="en-US" altLang="ko-KR" dirty="0"/>
              <a:t>Padding</a:t>
            </a:r>
          </a:p>
          <a:p>
            <a:r>
              <a:rPr lang="en-US" altLang="ko-KR" b="1" dirty="0"/>
              <a:t>Column</a:t>
            </a:r>
          </a:p>
          <a:p>
            <a:r>
              <a:rPr lang="en-US" altLang="ko-KR" b="1" dirty="0" err="1"/>
              <a:t>Gridview</a:t>
            </a:r>
            <a:endParaRPr lang="en-US" altLang="ko-KR" b="1" dirty="0"/>
          </a:p>
          <a:p>
            <a:r>
              <a:rPr lang="en-US" altLang="ko-KR" b="1" dirty="0" err="1"/>
              <a:t>Listview</a:t>
            </a:r>
            <a:endParaRPr lang="en-US" altLang="ko-KR" b="1" dirty="0"/>
          </a:p>
          <a:p>
            <a:r>
              <a:rPr lang="en-US" altLang="ko-KR" b="1" dirty="0"/>
              <a:t>Row</a:t>
            </a:r>
          </a:p>
          <a:p>
            <a:r>
              <a:rPr lang="en-US" altLang="ko-KR" b="1" dirty="0"/>
              <a:t>Stack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17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</a:p>
          <a:p>
            <a:r>
              <a:rPr lang="en-US" altLang="ko-KR" dirty="0"/>
              <a:t>Center</a:t>
            </a:r>
          </a:p>
          <a:p>
            <a:r>
              <a:rPr lang="en-US" altLang="ko-KR" dirty="0"/>
              <a:t>Expanded</a:t>
            </a:r>
          </a:p>
          <a:p>
            <a:r>
              <a:rPr lang="en-US" altLang="ko-KR" dirty="0" err="1"/>
              <a:t>Sizebox</a:t>
            </a:r>
            <a:endParaRPr lang="en-US" altLang="ko-KR" dirty="0"/>
          </a:p>
          <a:p>
            <a:r>
              <a:rPr lang="en-US" altLang="ko-KR" dirty="0"/>
              <a:t>Padding</a:t>
            </a:r>
          </a:p>
          <a:p>
            <a:r>
              <a:rPr lang="en-US" altLang="ko-KR" dirty="0"/>
              <a:t>Column</a:t>
            </a:r>
          </a:p>
          <a:p>
            <a:r>
              <a:rPr lang="en-US" altLang="ko-KR" dirty="0" err="1"/>
              <a:t>Gridview</a:t>
            </a:r>
            <a:endParaRPr lang="en-US" altLang="ko-KR" dirty="0"/>
          </a:p>
          <a:p>
            <a:r>
              <a:rPr lang="en-US" altLang="ko-KR" dirty="0" err="1"/>
              <a:t>Listview</a:t>
            </a:r>
            <a:endParaRPr lang="en-US" altLang="ko-KR" dirty="0"/>
          </a:p>
          <a:p>
            <a:r>
              <a:rPr lang="en-US" altLang="ko-KR" dirty="0"/>
              <a:t>Row</a:t>
            </a:r>
          </a:p>
          <a:p>
            <a:r>
              <a:rPr lang="en-US" altLang="ko-KR" dirty="0"/>
              <a:t>Stack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934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</a:p>
          <a:p>
            <a:r>
              <a:rPr lang="en-US" altLang="ko-KR" dirty="0"/>
              <a:t>Center</a:t>
            </a:r>
          </a:p>
          <a:p>
            <a:r>
              <a:rPr lang="en-US" altLang="ko-KR" dirty="0"/>
              <a:t>Expanded</a:t>
            </a:r>
          </a:p>
          <a:p>
            <a:r>
              <a:rPr lang="en-US" altLang="ko-KR" dirty="0" err="1"/>
              <a:t>Sizebox</a:t>
            </a:r>
            <a:endParaRPr lang="en-US" altLang="ko-KR" dirty="0"/>
          </a:p>
          <a:p>
            <a:r>
              <a:rPr lang="en-US" altLang="ko-KR" dirty="0"/>
              <a:t>Padding</a:t>
            </a:r>
          </a:p>
          <a:p>
            <a:r>
              <a:rPr lang="en-US" altLang="ko-KR" dirty="0"/>
              <a:t>Column</a:t>
            </a:r>
          </a:p>
          <a:p>
            <a:r>
              <a:rPr lang="en-US" altLang="ko-KR" dirty="0" err="1"/>
              <a:t>Gridview</a:t>
            </a:r>
            <a:endParaRPr lang="en-US" altLang="ko-KR" dirty="0"/>
          </a:p>
          <a:p>
            <a:r>
              <a:rPr lang="en-US" altLang="ko-KR" dirty="0" err="1"/>
              <a:t>Listview</a:t>
            </a:r>
            <a:endParaRPr lang="en-US" altLang="ko-KR" dirty="0"/>
          </a:p>
          <a:p>
            <a:r>
              <a:rPr lang="en-US" altLang="ko-KR" dirty="0"/>
              <a:t>Row</a:t>
            </a:r>
          </a:p>
          <a:p>
            <a:r>
              <a:rPr lang="en-US" altLang="ko-KR" dirty="0"/>
              <a:t>Stack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2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원래는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플러터가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인기없는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프레임워크였습니다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베타 버전은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2018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3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13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일에 출시되었으며 정식으로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2018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12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4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일에 처음으로 출시되었습니다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en-US" altLang="ko-KR" b="1" i="0" dirty="0">
                <a:solidFill>
                  <a:srgbClr val="292929"/>
                </a:solidFill>
                <a:effectLst/>
                <a:latin typeface="charter"/>
              </a:rPr>
              <a:t>Flutter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가 출시된 후 지난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3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년 동안 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charter"/>
              </a:rPr>
              <a:t>2</a:t>
            </a:r>
            <a:r>
              <a:rPr lang="ko-KR" altLang="en-US" b="1" i="0" dirty="0">
                <a:solidFill>
                  <a:srgbClr val="292929"/>
                </a:solidFill>
                <a:effectLst/>
                <a:latin typeface="charter"/>
              </a:rPr>
              <a:t>백만 명이 넘는 개발자가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사용하면서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사용량이 계속해서 빠르게 증가하고 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보통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사용자들은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Window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에서 가장 많이 사용합니다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macOS, Linux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환경에서도 개발이 가능합니다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상위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5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 지역은 인도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중국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미국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EU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및 브라질입니다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Play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스토어에는 약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90,000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개의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Flutter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앱이 게시되어 있으며 지난 달에만 거의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10,000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업로드되었습니다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7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39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5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디자인 패턴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(Design Pattern)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소프트웨어 공학의 소프트웨어 설계에서 공통으로 발생하는 문제에 대해 자주 쓰이는 설계 방법을 정리한 패턴이다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 fontAlgn="base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fontAlgn="base"/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디자인 패턴을 참고하여 개발할 경우 개발의 효율성과 유지보수성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운용성이 높아지며 프로그램의 최적화에 도움이 된다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fontAlgn="base"/>
            <a:endParaRPr lang="en-US" altLang="ko-KR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666666"/>
                </a:solidFill>
                <a:effectLst/>
                <a:latin typeface="se-nanumgothic"/>
              </a:rPr>
              <a:t>Provider pattern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데이터를 공유하는 클래스에서 쉽게 데이터를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e-nanumgothic"/>
              </a:rPr>
              <a:t>뽑아다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쓰고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그때 코드가 간결하게 유지되도록 도와주는 디자인 패턴이며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현재 플러터 개발 시 구글에서 권장하는 패턴이다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51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Provider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패턴을 쓰면 데이터 공유나 로직의 분리를 좀 더 간단히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  <a:endParaRPr lang="en-US" altLang="ko-KR" dirty="0"/>
          </a:p>
          <a:p>
            <a:pPr>
              <a:buFont typeface="+mj-lt"/>
              <a:buNone/>
            </a:pPr>
            <a:r>
              <a:rPr lang="en-US" altLang="ko-KR" dirty="0"/>
              <a:t>UI</a:t>
            </a:r>
            <a:r>
              <a:rPr lang="ko-KR" altLang="en-US" dirty="0"/>
              <a:t>와 데이터 처리 로직을 분리를 목적으로 사용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dirty="0"/>
              <a:t>Provider pattern </a:t>
            </a:r>
            <a:r>
              <a:rPr lang="ko-KR" altLang="en-US" dirty="0"/>
              <a:t>은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데이터 핸들링</a:t>
            </a:r>
            <a:r>
              <a:rPr lang="en-US" altLang="ko-KR" dirty="0"/>
              <a:t> </a:t>
            </a:r>
            <a:r>
              <a:rPr lang="ko-KR" altLang="en-US" dirty="0"/>
              <a:t>할 때 사용할 수 있다</a:t>
            </a:r>
            <a:r>
              <a:rPr lang="en-US" altLang="ko-KR" dirty="0"/>
              <a:t>.</a:t>
            </a:r>
          </a:p>
          <a:p>
            <a:pPr>
              <a:buFont typeface="+mj-lt"/>
              <a:buNone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관심사의 분리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UI </a:t>
            </a:r>
            <a:r>
              <a:rPr lang="ko-KR" altLang="en-US" dirty="0"/>
              <a:t>담당 코드</a:t>
            </a:r>
            <a:r>
              <a:rPr lang="en-US" altLang="ko-KR" dirty="0"/>
              <a:t>, </a:t>
            </a:r>
            <a:r>
              <a:rPr lang="ko-KR" altLang="en-US" dirty="0"/>
              <a:t>네트워크 담당 코드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IO </a:t>
            </a:r>
            <a:r>
              <a:rPr lang="ko-KR" altLang="en-US" dirty="0"/>
              <a:t>담당 코드 등 역할에 따라 코드를 나눌 수 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클래스가 하나의 역할만 갖도록 클래스를 나눈다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이를 관심사의 분리라고 한다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데이터 공유의 원활함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하나의 데이터를 여러 페이지에서 간편하게 공유할 수 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Provider </a:t>
            </a:r>
            <a:r>
              <a:rPr lang="ko-KR" altLang="en-US" dirty="0"/>
              <a:t>패턴은 데이터 공유를 쉽게 할 수 있도록 도와준다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간결한 코드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BLoC</a:t>
            </a:r>
            <a:r>
              <a:rPr lang="en-US" altLang="ko-KR" dirty="0"/>
              <a:t> </a:t>
            </a:r>
            <a:r>
              <a:rPr lang="ko-KR" altLang="en-US" dirty="0"/>
              <a:t>패턴의 경우 클래스들을 역할 별로 나누는데 좋다</a:t>
            </a:r>
            <a:r>
              <a:rPr lang="en-US" altLang="ko-KR" dirty="0"/>
              <a:t>. </a:t>
            </a:r>
            <a:r>
              <a:rPr lang="ko-KR" altLang="en-US" dirty="0"/>
              <a:t>하지만 코드 자체가 복잡해지는 경향이 존재한다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Provider </a:t>
            </a:r>
            <a:r>
              <a:rPr lang="ko-KR" altLang="en-US" dirty="0"/>
              <a:t>패턴을 사용하면 좀 더 적은 코드로 클래스를 구분하여 사용할 수 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구글에서는 중규모 프로젝트는 </a:t>
            </a:r>
            <a:r>
              <a:rPr lang="en-US" altLang="ko-KR" dirty="0"/>
              <a:t>Provider </a:t>
            </a:r>
            <a:r>
              <a:rPr lang="ko-KR" altLang="en-US" dirty="0"/>
              <a:t>패턴을</a:t>
            </a:r>
            <a:r>
              <a:rPr lang="en-US" altLang="ko-KR" dirty="0"/>
              <a:t>, </a:t>
            </a:r>
            <a:r>
              <a:rPr lang="ko-KR" altLang="en-US" dirty="0"/>
              <a:t>대규모 프로젝트는 </a:t>
            </a:r>
            <a:r>
              <a:rPr lang="en-US" altLang="ko-KR" dirty="0" err="1"/>
              <a:t>BLoC</a:t>
            </a:r>
            <a:r>
              <a:rPr lang="en-US" altLang="ko-KR" dirty="0"/>
              <a:t> </a:t>
            </a:r>
            <a:r>
              <a:rPr lang="ko-KR" altLang="en-US" dirty="0"/>
              <a:t>패턴 사용을 권장한다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62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latin typeface="+mn-ea"/>
              </a:rPr>
              <a:t>ChangeNotifierProvider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변화가 있고</a:t>
            </a:r>
            <a:r>
              <a:rPr lang="en-US" altLang="ko-KR" dirty="0"/>
              <a:t>, </a:t>
            </a:r>
            <a:r>
              <a:rPr lang="ko-KR" altLang="en-US" dirty="0"/>
              <a:t>데이터의 변화를 </a:t>
            </a:r>
            <a:r>
              <a:rPr lang="en-US" altLang="ko-KR" dirty="0"/>
              <a:t>UI</a:t>
            </a:r>
            <a:r>
              <a:rPr lang="ko-KR" altLang="en-US" dirty="0"/>
              <a:t>에 반영해서 갱신해야 하는 경우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sz="1200" b="1" dirty="0" err="1">
                <a:latin typeface="+mn-ea"/>
              </a:rPr>
              <a:t>StreamProvider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 스트림을 제공한 다음 스트림에 이벤트가 있을 때 다시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Helvetica Neue"/>
              </a:rPr>
              <a:t>빌드됩니다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설정은 </a:t>
            </a:r>
            <a:r>
              <a:rPr lang="en-US" altLang="ko-KR" dirty="0" err="1"/>
              <a:t>FutureProvider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위와 매우 유사합니다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스트림에서 내보낸 값을 변경할 수 없는 것으로 간주해야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즉 모델 자체의 변경 사항을 듣지 않습니다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스트림의 새 이벤트 만 수신합니다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b="1" dirty="0" err="1">
                <a:latin typeface="+mn-ea"/>
              </a:rPr>
              <a:t>MultiProvider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두 개이상의 모델 개체를 제공해야하는 경우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provider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를 중첩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  Provider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를 중첩할 때 지저분하지 않고 깔끔하게 사용하는 방법</a:t>
            </a:r>
            <a:endParaRPr lang="en-US" altLang="ko-KR" sz="12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FontTx/>
              <a:buNone/>
            </a:pPr>
            <a:r>
              <a:rPr lang="en-US" altLang="ko-KR" dirty="0"/>
              <a:t>https://ichi.pro/ko/flutter-jegong-eobche-modu-ihaehagi-255373949748701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는 다양한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Editor(Android Studio, VS Code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등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를 사용하여 빌드가 가능합니다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Android Studio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 Inspector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 Outline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이라는 개발 도구를 추가적으로 지원해줍니다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VS code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에서는 간단하게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Extension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으로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를 설치하여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를 사용할 수 있습니다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9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방금 말씀드린 개발도구들은 설치를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해야한다면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</a:p>
          <a:p>
            <a:pPr algn="l"/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flutterstudio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와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dartpad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설치하지 않고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IDE, SDK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없이 앱을 실행하고 실시간으로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수정가능합니다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flutterstudio.app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flutter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여러 위젯을 연습할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tapbar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bottomnavigationbar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image, container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등 여러 위젯을 추가해볼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소스코드를 확인할 수 있어서 만들어본 위젯을 앱에 쉽게 적용할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Noto Sans KR"/>
              </a:rPr>
              <a:t>DartPad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SDK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IDE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설치 없이도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Dart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Flutter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코드를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Web browser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환경에서 실행할 수 있는 무료 오픈 소스 온라인 편집기입니다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u="none" strike="noStrike" dirty="0" err="1">
                <a:solidFill>
                  <a:srgbClr val="32859E"/>
                </a:solidFill>
                <a:effectLst/>
                <a:latin typeface="Noto Sans KR"/>
                <a:hlinkClick r:id="rId3"/>
              </a:rPr>
              <a:t>dartpad.dev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에 접속하여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Dart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코드 뿐만 아니라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Flutter App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Noto Sans KR"/>
              </a:rPr>
              <a:t>도 실행이 가능합니다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이런 사이트를 이용하면 추후에 기획자나 디자이너와 커뮤니케이션을 할 때 매우 유용할 것이라 생각이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0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수정중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기존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React Native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혹은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Hybrid App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의 경우 네이티브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브릿지를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통한 통신이 불가피했습니다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하지만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는 직접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컴파일되서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Render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를 직접 하기때문에 성능이 빠릅니다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애니메이션 속도가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60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프레임은 가뿐히 넘어서는 것이 장점입니다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6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는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Androd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iOS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의 대표 디자인 가이드를 기본적으로 제공합니다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구글의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머티리얼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디자인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(Material Design)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의 홈페이지에는 이미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가 포함되어 있고 가이드만 제공하는 것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뿐만아니라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Flutter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프로젝트에 바로 추가하여 사용할 수 있는 패키지도 제공합니다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안드로이드와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iOS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에서 같은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머티리얼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디자인을 사용하더라도 플랫폼에 따라 다르게 출력되는 부분을 각각 디자인 가이드에 맞게 화면을 그립니다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dirty="0"/>
              <a:t>Flutter</a:t>
            </a:r>
            <a:r>
              <a:rPr lang="ko-KR" altLang="en-US" dirty="0"/>
              <a:t>로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iOS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앱을 개발하는 경우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iOS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특유의 디자인 시스템인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쿠퍼티노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(Cupertino)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위젯을 제공합니다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그렇기에 선택의 폭이 정해져 있기 때문에 어떤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UI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라이브러리를 사용할 것인지 고민 할 필요가 없습니다만 이건 장점이자 단점이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-apple-system"/>
              </a:rPr>
              <a:t>될수도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 있습니다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45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55555"/>
                </a:solidFill>
                <a:latin typeface="+mj-ea"/>
                <a:ea typeface="+mj-ea"/>
              </a:rPr>
              <a:t>Dart</a:t>
            </a:r>
            <a:r>
              <a:rPr lang="ko-KR" altLang="en-US" sz="1200" dirty="0">
                <a:solidFill>
                  <a:srgbClr val="555555"/>
                </a:solidFill>
                <a:latin typeface="+mj-ea"/>
                <a:ea typeface="+mj-ea"/>
              </a:rPr>
              <a:t> 탄생배경</a:t>
            </a:r>
            <a:r>
              <a:rPr lang="en-US" altLang="ko-KR" sz="1200" dirty="0">
                <a:solidFill>
                  <a:srgbClr val="555555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rgbClr val="555555"/>
                </a:solidFill>
                <a:latin typeface="+mj-ea"/>
                <a:ea typeface="+mj-ea"/>
              </a:rPr>
              <a:t>목적</a:t>
            </a:r>
            <a:r>
              <a:rPr lang="en-US" altLang="ko-KR" sz="1200" dirty="0">
                <a:solidFill>
                  <a:srgbClr val="555555"/>
                </a:solidFill>
                <a:latin typeface="+mj-ea"/>
                <a:ea typeface="+mj-ea"/>
              </a:rPr>
              <a:t>,</a:t>
            </a:r>
            <a:r>
              <a:rPr lang="ko-KR" altLang="en-US" sz="1200" dirty="0">
                <a:solidFill>
                  <a:srgbClr val="555555"/>
                </a:solidFill>
                <a:latin typeface="+mj-ea"/>
                <a:ea typeface="+mj-ea"/>
              </a:rPr>
              <a:t> 왜 사용하는지</a:t>
            </a:r>
            <a:r>
              <a:rPr lang="en-US" altLang="ko-KR" sz="1200" dirty="0">
                <a:solidFill>
                  <a:srgbClr val="555555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rgbClr val="555555"/>
                </a:solidFill>
                <a:latin typeface="+mj-ea"/>
                <a:ea typeface="+mj-ea"/>
              </a:rPr>
              <a:t>누가 만들었는지</a:t>
            </a: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플러터에서는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다트 언어를 사용합니다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다트는 멀티 플랫폼 상에서 동작하는 앱을 위해 디자인된 구글에서 만든 프로그래밍 언어입니다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다트는 구글이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server-side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및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front-end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코드를 작성하는데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inherit"/>
              </a:rPr>
              <a:t>javascript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보다 더 나은 언어를 원했기에 만들어졌습니다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구글은 유연한 구조의 언어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개발자들에게 친근하고 자연스러운 언어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웹으로 접근하는 장비들을 모두 지원 가능한 언어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많이 사용되는 모던 브라우저들을 지원 가능한 언어를 목표로 제작한언어가 다트입니다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초기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Apple SD Gothic Neo"/>
              </a:rPr>
              <a:t>Flutter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팀은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Apple SD Gothic Neo"/>
              </a:rPr>
              <a:t>십수개의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 언어를 평가했고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그 중 그들이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Apple SD Gothic Neo"/>
              </a:rPr>
              <a:t>UI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를 구현하는 방식과 궁합이 맞다는 이유로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Apple SD Gothic Neo"/>
              </a:rPr>
              <a:t>Dart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Apple SD Gothic Neo"/>
              </a:rPr>
              <a:t>를 선택했습니다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Apple SD Gothic Neo"/>
              </a:rPr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55555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다트는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2011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inherit"/>
              </a:rPr>
              <a:t>년에 출시되었는데 나왔을 때 반응이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inherit"/>
              </a:rPr>
              <a:t>안좋았습니다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inheri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JS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대체하기 위해서라면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CoffeeScript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나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TypeScript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사용할 수 있었고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언어적 특성이 그렇게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세련되어보이지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않았고 러닝 커브가 높았다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만으로 이루어진 구현체가 마땅히 없었다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그렇다고 웹 브라우저에서 바로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가 동작하는 것도 아니었기 때문에 굳이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Dart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라는 언어를 배울 필요는 없었다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3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6E3502-BEF5-479F-A4E9-78E67D629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4422" cy="2298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444253-D2D5-427C-831F-D35A3AADA6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6" y="5607282"/>
            <a:ext cx="4918364" cy="12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B3DAD2F-E32D-4DC5-8835-18EA261EC1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0075" y="1447800"/>
            <a:ext cx="3117850" cy="4610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86CCFD9-CEF1-4845-8053-9EA81D3609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400" y="2122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77BDAE5-8EE3-44E6-855F-19B388898E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400" y="43703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FDDE28C5-FC16-40E7-A1DE-923050051B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3500" y="2122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54A1323-18B1-4CA4-9D77-AC50F0BA45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13500" y="43703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89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B3DAD2F-E32D-4DC5-8835-18EA261EC1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108" y="1830354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1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86CCFD9-CEF1-4845-8053-9EA81D3609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9734FFA5-8D60-499A-A164-F52ED6066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5423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67400495-A817-4EF2-9808-55CF516851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4766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2AAB56EE-6B83-4856-A7B6-C7FC54ACFE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7187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53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7060991-205B-4CCE-8644-685EAFC454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4574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F651B200-BEF7-4926-9C5E-D0902DB930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7033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56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6019182-A115-4F94-9C60-8BC37875ED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2982" y="2066925"/>
            <a:ext cx="5598318" cy="4035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76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BE9F8C3-42CB-41FB-AC0C-8ABE8EECB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9638" y="1809750"/>
            <a:ext cx="5517356" cy="30384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3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687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pub.dev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widget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gif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seesunit.com/knowledge-warehouse/flutter/-/wikis/home" TargetMode="External"/><Relationship Id="rId7" Type="http://schemas.openxmlformats.org/officeDocument/2006/relationships/hyperlink" Target="https://medium.com/@hj.veronica.shim/%ED%94%8C%EB%9F%AC%ED%84%B0-flutter-%EC%8B%9C%EC%9E%91%ED%95%98%EA%B8%B0-1-%EA%B0%9C%EB%B0%9C-%ED%99%98%EA%B2%BD-%EA%B5%AC%EC%B6%95-1131711dd651" TargetMode="External"/><Relationship Id="rId2" Type="http://schemas.openxmlformats.org/officeDocument/2006/relationships/hyperlink" Target="https://gitlab.seesunit.com/knowledge-warehouse/flutter/-/tree/master/example_co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lutterstudio.app/" TargetMode="External"/><Relationship Id="rId5" Type="http://schemas.openxmlformats.org/officeDocument/2006/relationships/hyperlink" Target="https://dartpad.dev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3092388" y="2346703"/>
            <a:ext cx="600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FLUTTER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3911744" y="3451830"/>
            <a:ext cx="43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B79F8"/>
                </a:solidFill>
                <a:cs typeface="Arial" panose="020B0604020202020204" pitchFamily="34" charset="0"/>
              </a:rPr>
              <a:t>제 </a:t>
            </a:r>
            <a:r>
              <a:rPr lang="en-US" altLang="ko-KR" b="1" dirty="0">
                <a:solidFill>
                  <a:srgbClr val="0B79F8"/>
                </a:solidFill>
                <a:cs typeface="Arial" panose="020B0604020202020204" pitchFamily="34" charset="0"/>
              </a:rPr>
              <a:t>4</a:t>
            </a:r>
            <a:r>
              <a:rPr lang="ko-KR" altLang="en-US" b="1" dirty="0">
                <a:solidFill>
                  <a:srgbClr val="0B79F8"/>
                </a:solidFill>
                <a:cs typeface="Arial" panose="020B0604020202020204" pitchFamily="34" charset="0"/>
              </a:rPr>
              <a:t>회 기술세미나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918E-A9FA-40E9-9550-496E7A4CCF4D}"/>
              </a:ext>
            </a:extLst>
          </p:cNvPr>
          <p:cNvSpPr txBox="1"/>
          <p:nvPr/>
        </p:nvSpPr>
        <p:spPr>
          <a:xfrm>
            <a:off x="3911744" y="3883421"/>
            <a:ext cx="436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SI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팀 사원 윤하영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4862818" y="5269120"/>
            <a:ext cx="2466363" cy="276837"/>
          </a:xfrm>
          <a:prstGeom prst="roundRect">
            <a:avLst>
              <a:gd name="adj" fmla="val 50000"/>
            </a:avLst>
          </a:prstGeom>
          <a:solidFill>
            <a:srgbClr val="0B7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2021. 08. 26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91FD7D-C76F-4A30-8DCD-A342F8036BFF}"/>
              </a:ext>
            </a:extLst>
          </p:cNvPr>
          <p:cNvSpPr/>
          <p:nvPr/>
        </p:nvSpPr>
        <p:spPr>
          <a:xfrm>
            <a:off x="862445" y="1572322"/>
            <a:ext cx="2867891" cy="768927"/>
          </a:xfrm>
          <a:prstGeom prst="roundRect">
            <a:avLst/>
          </a:prstGeom>
          <a:noFill/>
          <a:ln w="28575" cap="flat">
            <a:solidFill>
              <a:srgbClr val="0B78F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400" b="1"/>
              <a:t>유연한 구조의 언어</a:t>
            </a:r>
            <a:endParaRPr lang="ko-KR" altLang="en-US" sz="1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85B67D-8251-410C-8A7D-88E20998C148}"/>
              </a:ext>
            </a:extLst>
          </p:cNvPr>
          <p:cNvSpPr/>
          <p:nvPr/>
        </p:nvSpPr>
        <p:spPr>
          <a:xfrm>
            <a:off x="862444" y="5194139"/>
            <a:ext cx="2867891" cy="768927"/>
          </a:xfrm>
          <a:prstGeom prst="roundRect">
            <a:avLst/>
          </a:prstGeom>
          <a:noFill/>
          <a:ln w="28575" cap="flat">
            <a:solidFill>
              <a:srgbClr val="24A8FD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400" b="1" dirty="0"/>
              <a:t>웹으로 접근하는 장비들을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지원 가능한 언어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1F242E-A43B-4B9D-8CEA-A9421702FD1A}"/>
              </a:ext>
            </a:extLst>
          </p:cNvPr>
          <p:cNvSpPr/>
          <p:nvPr/>
        </p:nvSpPr>
        <p:spPr>
          <a:xfrm>
            <a:off x="8461666" y="1572322"/>
            <a:ext cx="2867891" cy="768927"/>
          </a:xfrm>
          <a:prstGeom prst="roundRect">
            <a:avLst/>
          </a:prstGeom>
          <a:noFill/>
          <a:ln w="28575" cap="flat">
            <a:solidFill>
              <a:srgbClr val="9ED8FC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400" b="1" dirty="0"/>
              <a:t>개발자들에게 친근하고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자연스러운 언어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C9BBF0-B52F-4C44-87AC-136BF5D8DA6F}"/>
              </a:ext>
            </a:extLst>
          </p:cNvPr>
          <p:cNvSpPr/>
          <p:nvPr/>
        </p:nvSpPr>
        <p:spPr>
          <a:xfrm>
            <a:off x="8461666" y="5194138"/>
            <a:ext cx="2867891" cy="768927"/>
          </a:xfrm>
          <a:prstGeom prst="roundRect">
            <a:avLst/>
          </a:prstGeom>
          <a:noFill/>
          <a:ln w="28575" cap="flat">
            <a:solidFill>
              <a:srgbClr val="070189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400" b="1" i="0" dirty="0">
                <a:effectLst/>
                <a:latin typeface="inherit"/>
              </a:rPr>
              <a:t>많이 사용되는 모던 브라우저들을</a:t>
            </a:r>
            <a:endParaRPr lang="en-US" altLang="ko-KR" sz="1400" b="1" i="0" dirty="0">
              <a:effectLst/>
              <a:latin typeface="inherit"/>
            </a:endParaRPr>
          </a:p>
          <a:p>
            <a:pPr algn="ctr"/>
            <a:r>
              <a:rPr lang="ko-KR" altLang="en-US" sz="1400" b="1" i="0" dirty="0">
                <a:effectLst/>
                <a:latin typeface="inherit"/>
              </a:rPr>
              <a:t> 지원 가능한 언어</a:t>
            </a:r>
            <a:endParaRPr lang="ko-KR" altLang="en-US" sz="1400" b="1" dirty="0"/>
          </a:p>
        </p:txBody>
      </p:sp>
      <p:pic>
        <p:nvPicPr>
          <p:cNvPr id="2050" name="Picture 2" descr="Dart programming language | Dart">
            <a:extLst>
              <a:ext uri="{FF2B5EF4-FFF2-40B4-BE49-F238E27FC236}">
                <a16:creationId xmlns:a16="http://schemas.microsoft.com/office/drawing/2014/main" id="{22A9BF43-5E5D-4504-BC2B-B8A2CC05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41" y="2572904"/>
            <a:ext cx="3827318" cy="21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A1F7A0-C5E4-4567-83F0-E9EDF4E2C996}"/>
              </a:ext>
            </a:extLst>
          </p:cNvPr>
          <p:cNvCxnSpPr/>
          <p:nvPr/>
        </p:nvCxnSpPr>
        <p:spPr>
          <a:xfrm>
            <a:off x="3642179" y="2341249"/>
            <a:ext cx="649266" cy="796806"/>
          </a:xfrm>
          <a:prstGeom prst="line">
            <a:avLst/>
          </a:prstGeom>
          <a:ln w="28575">
            <a:solidFill>
              <a:srgbClr val="0B7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49369F-E487-49F2-88E5-F7AF9C72F04E}"/>
              </a:ext>
            </a:extLst>
          </p:cNvPr>
          <p:cNvCxnSpPr/>
          <p:nvPr/>
        </p:nvCxnSpPr>
        <p:spPr>
          <a:xfrm flipV="1">
            <a:off x="3642179" y="4270664"/>
            <a:ext cx="753176" cy="923474"/>
          </a:xfrm>
          <a:prstGeom prst="line">
            <a:avLst/>
          </a:prstGeom>
          <a:ln w="28575">
            <a:solidFill>
              <a:srgbClr val="24A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B687FD-8B41-4E83-8BA2-F24CDFFA7D61}"/>
              </a:ext>
            </a:extLst>
          </p:cNvPr>
          <p:cNvCxnSpPr/>
          <p:nvPr/>
        </p:nvCxnSpPr>
        <p:spPr>
          <a:xfrm flipH="1">
            <a:off x="7772400" y="2277915"/>
            <a:ext cx="689266" cy="832261"/>
          </a:xfrm>
          <a:prstGeom prst="line">
            <a:avLst/>
          </a:prstGeom>
          <a:ln w="28575">
            <a:solidFill>
              <a:srgbClr val="9ED8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C8C740-CAF5-466B-84A9-547ECE2AE9E5}"/>
              </a:ext>
            </a:extLst>
          </p:cNvPr>
          <p:cNvCxnSpPr/>
          <p:nvPr/>
        </p:nvCxnSpPr>
        <p:spPr>
          <a:xfrm flipH="1" flipV="1">
            <a:off x="7678882" y="4270664"/>
            <a:ext cx="870939" cy="923474"/>
          </a:xfrm>
          <a:prstGeom prst="line">
            <a:avLst/>
          </a:prstGeom>
          <a:ln w="28575">
            <a:solidFill>
              <a:srgbClr val="070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3271D9-E043-4BB1-A736-79030E94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0" y="1744532"/>
            <a:ext cx="7857259" cy="38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74E1B7-1EF0-4FD9-8495-78FF1C79E38C}"/>
              </a:ext>
            </a:extLst>
          </p:cNvPr>
          <p:cNvSpPr txBox="1"/>
          <p:nvPr/>
        </p:nvSpPr>
        <p:spPr>
          <a:xfrm>
            <a:off x="6204075" y="3541251"/>
            <a:ext cx="23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B0604020202020204" pitchFamily="2" charset="0"/>
              </a:rPr>
              <a:t>설치 시점에 기계어로 번역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81EA4-DF94-47FB-81F0-45F6C2F26C01}"/>
              </a:ext>
            </a:extLst>
          </p:cNvPr>
          <p:cNvSpPr txBox="1"/>
          <p:nvPr/>
        </p:nvSpPr>
        <p:spPr>
          <a:xfrm>
            <a:off x="3723268" y="3541251"/>
            <a:ext cx="2012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실행 시점에 바이트코드를 기계어로 번역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7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풍부하고 유연한 디자인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F0A4CA-5F67-4290-9B45-E039FB5D1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35" y="1337397"/>
            <a:ext cx="6862330" cy="51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신속한 개발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B92AB-4D79-476B-A476-B6A955763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38" y="1025739"/>
            <a:ext cx="7063924" cy="54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F54CA58-A8FD-4C92-8444-292438BB0FF5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활용</a:t>
            </a:r>
          </a:p>
        </p:txBody>
      </p:sp>
      <p:pic>
        <p:nvPicPr>
          <p:cNvPr id="7180" name="Picture 12" descr="app development">
            <a:extLst>
              <a:ext uri="{FF2B5EF4-FFF2-40B4-BE49-F238E27FC236}">
                <a16:creationId xmlns:a16="http://schemas.microsoft.com/office/drawing/2014/main" id="{65362DEE-C96C-4566-ABCF-CACF0285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800641"/>
            <a:ext cx="74104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12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프로젝트 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3D9387-0C52-4DA1-AF2D-615ADE5D4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01" y="1330118"/>
            <a:ext cx="2172003" cy="4896533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2AFE712-565E-43BA-B4FD-7D3457C39A44}"/>
              </a:ext>
            </a:extLst>
          </p:cNvPr>
          <p:cNvSpPr/>
          <p:nvPr/>
        </p:nvSpPr>
        <p:spPr>
          <a:xfrm>
            <a:off x="4998111" y="1205515"/>
            <a:ext cx="600491" cy="600491"/>
          </a:xfrm>
          <a:prstGeom prst="ellipse">
            <a:avLst/>
          </a:prstGeom>
          <a:solidFill>
            <a:srgbClr val="0B79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5E1A0A-CFB6-47EC-A4FE-A9250F3E2A7D}"/>
              </a:ext>
            </a:extLst>
          </p:cNvPr>
          <p:cNvSpPr/>
          <p:nvPr/>
        </p:nvSpPr>
        <p:spPr>
          <a:xfrm>
            <a:off x="4998111" y="3600702"/>
            <a:ext cx="600491" cy="600491"/>
          </a:xfrm>
          <a:prstGeom prst="ellipse">
            <a:avLst/>
          </a:prstGeom>
          <a:solidFill>
            <a:srgbClr val="0B79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0A5EFF83-DD95-4639-AA02-8B6C21FC8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5824" y="3689041"/>
            <a:ext cx="416902" cy="416902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E97C8F44-3418-4CB4-A764-A5C149854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2630" y="1289559"/>
            <a:ext cx="450050" cy="450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CCEE60-326F-4E7F-9BB7-77017E8A38E9}"/>
              </a:ext>
            </a:extLst>
          </p:cNvPr>
          <p:cNvSpPr txBox="1"/>
          <p:nvPr/>
        </p:nvSpPr>
        <p:spPr>
          <a:xfrm>
            <a:off x="5972141" y="1205515"/>
            <a:ext cx="6055143" cy="18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.idea</a:t>
            </a:r>
            <a:r>
              <a:rPr lang="ko-KR" altLang="en-US" dirty="0">
                <a:latin typeface="+mj-ea"/>
                <a:ea typeface="+mj-ea"/>
              </a:rPr>
              <a:t>    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개발 도구에 필요한 설정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android : </a:t>
            </a:r>
            <a:r>
              <a:rPr lang="ko-KR" altLang="en-US" dirty="0">
                <a:latin typeface="+mj-ea"/>
                <a:ea typeface="+mj-ea"/>
              </a:rPr>
              <a:t>안드로이드 네이티브 코드를 작성하는 부분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build     : </a:t>
            </a:r>
            <a:r>
              <a:rPr lang="ko-KR" altLang="en-US" dirty="0">
                <a:latin typeface="+mj-ea"/>
                <a:ea typeface="+mj-ea"/>
              </a:rPr>
              <a:t>빌드 시 생성되는 파일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ios</a:t>
            </a:r>
            <a:r>
              <a:rPr lang="en-US" altLang="ko-KR" dirty="0">
                <a:latin typeface="+mj-ea"/>
                <a:ea typeface="+mj-ea"/>
              </a:rPr>
              <a:t>        : iOS </a:t>
            </a:r>
            <a:r>
              <a:rPr lang="ko-KR" altLang="en-US" dirty="0">
                <a:latin typeface="+mj-ea"/>
                <a:ea typeface="+mj-ea"/>
              </a:rPr>
              <a:t>네이티브 코드를 작성하는 부분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lib </a:t>
            </a:r>
            <a:r>
              <a:rPr lang="en-US" altLang="ko-KR" dirty="0">
                <a:latin typeface="+mj-ea"/>
                <a:ea typeface="+mj-ea"/>
              </a:rPr>
              <a:t>        : </a:t>
            </a:r>
            <a:r>
              <a:rPr lang="ko-KR" altLang="en-US" dirty="0">
                <a:latin typeface="+mj-ea"/>
                <a:ea typeface="+mj-ea"/>
              </a:rPr>
              <a:t>다트 코드를 작성하는 부분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test       : </a:t>
            </a:r>
            <a:r>
              <a:rPr lang="ko-KR" altLang="en-US" dirty="0">
                <a:latin typeface="+mj-ea"/>
                <a:ea typeface="+mj-ea"/>
              </a:rPr>
              <a:t>테스트 코드를 작성하는 부분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649A2-2B1E-40FB-8074-62F1A030071B}"/>
              </a:ext>
            </a:extLst>
          </p:cNvPr>
          <p:cNvSpPr txBox="1"/>
          <p:nvPr/>
        </p:nvSpPr>
        <p:spPr>
          <a:xfrm>
            <a:off x="5972141" y="3600702"/>
            <a:ext cx="5790366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        : Git </a:t>
            </a:r>
            <a:r>
              <a:rPr lang="ko-KR" altLang="en-US" dirty="0"/>
              <a:t>설정 파일</a:t>
            </a:r>
            <a:r>
              <a:rPr lang="en-US" altLang="ko-KR" dirty="0"/>
              <a:t>.</a:t>
            </a:r>
          </a:p>
          <a:p>
            <a:pPr>
              <a:spcAft>
                <a:spcPts val="50"/>
              </a:spcAft>
            </a:pPr>
            <a:r>
              <a:rPr lang="en-US" altLang="ko-KR" dirty="0"/>
              <a:t>		 </a:t>
            </a:r>
            <a:r>
              <a:rPr lang="ko-KR" altLang="en-US" dirty="0"/>
              <a:t>버전 관리 시 무시할 파일 규칙 작성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.metadata        : </a:t>
            </a:r>
            <a:r>
              <a:rPr lang="ko-KR" altLang="en-US" dirty="0"/>
              <a:t>프로젝트가 관리하는 파일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.packages        : </a:t>
            </a:r>
            <a:r>
              <a:rPr lang="ko-KR" altLang="en-US" dirty="0"/>
              <a:t>각종 패키지 정보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flutter_app.ilm</a:t>
            </a:r>
            <a:r>
              <a:rPr lang="en-US" altLang="ko-KR" dirty="0"/>
              <a:t>  : </a:t>
            </a:r>
            <a:r>
              <a:rPr lang="ko-KR" altLang="en-US" dirty="0"/>
              <a:t>개발도구에 필요한 설정 파일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pubspec.lock</a:t>
            </a:r>
            <a:r>
              <a:rPr lang="en-US" altLang="ko-KR" dirty="0"/>
              <a:t>   : </a:t>
            </a:r>
            <a:r>
              <a:rPr lang="ko-KR" altLang="en-US" dirty="0"/>
              <a:t>패키지 매니저가 이용하는 파일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b="1" dirty="0" err="1"/>
              <a:t>pubspec.yaml</a:t>
            </a:r>
            <a:r>
              <a:rPr lang="en-US" altLang="ko-KR" b="1" dirty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패키지 매니저가 이용하는 파일</a:t>
            </a:r>
            <a:endParaRPr lang="en-US" altLang="ko-KR" dirty="0"/>
          </a:p>
          <a:p>
            <a:pPr marL="285750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README.md   : </a:t>
            </a:r>
            <a:r>
              <a:rPr lang="ko-KR" altLang="en-US" dirty="0"/>
              <a:t>프로젝트 설명을 작성하는 파일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29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프로젝트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18F68-7E13-4932-84D8-A78F9A1BBE07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pubspec.yaml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0F94D-A72A-4FB8-AEFE-2199EA4E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43" y="1339236"/>
            <a:ext cx="5517858" cy="480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8F9516-BF68-43AD-B87F-954178553C86}"/>
              </a:ext>
            </a:extLst>
          </p:cNvPr>
          <p:cNvSpPr txBox="1"/>
          <p:nvPr/>
        </p:nvSpPr>
        <p:spPr>
          <a:xfrm>
            <a:off x="7640472" y="614755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u="none" strike="noStrike" dirty="0">
                <a:solidFill>
                  <a:srgbClr val="32859E"/>
                </a:solidFill>
                <a:effectLst/>
                <a:latin typeface="Noto Sans KR"/>
                <a:hlinkClick r:id="rId4"/>
              </a:rPr>
              <a:t>pub.dev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965AD-6F6F-4BB0-947A-CE1487EE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799" y="1339236"/>
            <a:ext cx="4242262" cy="48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8451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Dart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문법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56129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02.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60800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C15091-4DB1-4B16-A162-8ECB5EC91143}"/>
              </a:ext>
            </a:extLst>
          </p:cNvPr>
          <p:cNvSpPr txBox="1"/>
          <p:nvPr/>
        </p:nvSpPr>
        <p:spPr>
          <a:xfrm>
            <a:off x="5253037" y="4057000"/>
            <a:ext cx="1685926" cy="12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Future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async/await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dynamic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final/const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460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Future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C93D04-56A9-4DB1-983A-C515F3AB42BF}"/>
              </a:ext>
            </a:extLst>
          </p:cNvPr>
          <p:cNvSpPr/>
          <p:nvPr/>
        </p:nvSpPr>
        <p:spPr>
          <a:xfrm>
            <a:off x="566999" y="3039480"/>
            <a:ext cx="7106323" cy="166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지금은 없지만 미래에 요청한 데이터 혹은 에러가 담길 그릇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+mn-ea"/>
              </a:rPr>
              <a:t>javascript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의 </a:t>
            </a:r>
            <a:r>
              <a:rPr lang="en-US" altLang="ko-KR" sz="1400" b="0" i="0" dirty="0">
                <a:effectLst/>
                <a:latin typeface="+mn-ea"/>
              </a:rPr>
              <a:t>Promise </a:t>
            </a:r>
            <a:r>
              <a:rPr lang="ko-KR" altLang="en-US" sz="1400" b="0" i="0" dirty="0">
                <a:effectLst/>
                <a:latin typeface="+mn-ea"/>
              </a:rPr>
              <a:t>와 유사</a:t>
            </a:r>
            <a:endParaRPr lang="en-US" altLang="ko-KR" sz="1400" b="0" i="0" dirty="0"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22426"/>
                </a:solidFill>
                <a:effectLst/>
                <a:latin typeface="+mn-ea"/>
              </a:rPr>
              <a:t>작업이 완료되면 결과를 받는 방식으로 비동기 처리</a:t>
            </a:r>
            <a:endParaRPr lang="en-US" altLang="ko-KR" sz="1400" dirty="0">
              <a:solidFill>
                <a:srgbClr val="22242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222426"/>
                </a:solidFill>
                <a:effectLst/>
                <a:latin typeface="+mn-ea"/>
              </a:rPr>
              <a:t>비동기 작업의 결과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n-ea"/>
              </a:rPr>
              <a:t>를 나타낸다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n-ea"/>
              </a:rPr>
              <a:t>.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222426"/>
              </a:solidFill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22426"/>
                </a:solidFill>
                <a:effectLst/>
                <a:latin typeface="+mn-ea"/>
              </a:rPr>
              <a:t>미완료 또는 완료의 두 가지 상태를 가질 수 있다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63063E-9296-4E8E-B4A4-33E2F375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46" y="3128654"/>
            <a:ext cx="5014174" cy="14440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AA8DF-3F92-40E9-9908-E3F692864490}"/>
              </a:ext>
            </a:extLst>
          </p:cNvPr>
          <p:cNvSpPr/>
          <p:nvPr/>
        </p:nvSpPr>
        <p:spPr>
          <a:xfrm>
            <a:off x="566999" y="1553965"/>
            <a:ext cx="583380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어떤 동작이 완료가 되지 않아도 다음 동작을 수행하는 것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400" b="0" i="0" dirty="0">
                <a:solidFill>
                  <a:srgbClr val="222426"/>
                </a:solidFill>
                <a:effectLst/>
                <a:latin typeface="-apple-system"/>
              </a:rPr>
              <a:t>서버에 요청을 보냈을 때 응답 상태와 상관없이 다음 동작 수행가능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A4D102-81D6-4C41-ACC4-1F3D33E17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6" r="8646" b="20894"/>
          <a:stretch/>
        </p:blipFill>
        <p:spPr bwMode="auto">
          <a:xfrm>
            <a:off x="6994979" y="821125"/>
            <a:ext cx="4907641" cy="18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055C5C-36D3-45C5-BFB8-D4FC90908430}"/>
              </a:ext>
            </a:extLst>
          </p:cNvPr>
          <p:cNvSpPr txBox="1"/>
          <p:nvPr/>
        </p:nvSpPr>
        <p:spPr>
          <a:xfrm>
            <a:off x="816381" y="4719730"/>
            <a:ext cx="6416263" cy="134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latin typeface="+mn-ea"/>
              </a:rPr>
              <a:t>Uncompleted(</a:t>
            </a:r>
            <a:r>
              <a:rPr lang="ko-KR" altLang="en-US" sz="1400" b="1" dirty="0">
                <a:latin typeface="+mn-ea"/>
              </a:rPr>
              <a:t>미완료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en-US" altLang="ko-KR" sz="1400" dirty="0">
                <a:latin typeface="+mn-ea"/>
              </a:rPr>
              <a:t>: Future </a:t>
            </a:r>
            <a:r>
              <a:rPr lang="ko-KR" altLang="en-US" sz="1400" dirty="0">
                <a:latin typeface="+mn-ea"/>
              </a:rPr>
              <a:t>객체를 만들어서 작업을 요청한 상태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latin typeface="+mn-ea"/>
              </a:rPr>
              <a:t>Completed(</a:t>
            </a:r>
            <a:r>
              <a:rPr lang="ko-KR" altLang="en-US" sz="1400" b="1" dirty="0">
                <a:latin typeface="+mn-ea"/>
              </a:rPr>
              <a:t>완료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요청한 작업이 완료된 상태</a:t>
            </a:r>
            <a:br>
              <a:rPr lang="ko-KR" altLang="en-US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	2.1) </a:t>
            </a:r>
            <a:r>
              <a:rPr lang="en-US" altLang="ko-KR" sz="1400" b="1" dirty="0">
                <a:latin typeface="+mn-ea"/>
              </a:rPr>
              <a:t>data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정상적으로 작업을 수행하여 </a:t>
            </a:r>
            <a:r>
              <a:rPr lang="ko-KR" altLang="en-US" sz="1400" dirty="0" err="1">
                <a:latin typeface="+mn-ea"/>
              </a:rPr>
              <a:t>결괏값을</a:t>
            </a:r>
            <a:r>
              <a:rPr lang="ko-KR" altLang="en-US" sz="1400" dirty="0">
                <a:latin typeface="+mn-ea"/>
              </a:rPr>
              <a:t> 반환하며 완료</a:t>
            </a:r>
            <a:br>
              <a:rPr lang="ko-KR" altLang="en-US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	2.2) </a:t>
            </a:r>
            <a:r>
              <a:rPr lang="en-US" altLang="ko-KR" sz="1400" b="1" dirty="0">
                <a:latin typeface="+mn-ea"/>
              </a:rPr>
              <a:t>error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작업 처리 중 문제 발생 시 에러와 함께 완료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C9FA795-E3DE-43EA-A24D-A231D938A9F3}"/>
              </a:ext>
            </a:extLst>
          </p:cNvPr>
          <p:cNvSpPr/>
          <p:nvPr/>
        </p:nvSpPr>
        <p:spPr>
          <a:xfrm>
            <a:off x="566999" y="2572146"/>
            <a:ext cx="1776845" cy="338554"/>
          </a:xfrm>
          <a:prstGeom prst="roundRect">
            <a:avLst/>
          </a:prstGeom>
          <a:noFill/>
          <a:ln w="28575" cap="flat">
            <a:solidFill>
              <a:srgbClr val="0B78F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600" b="1" dirty="0"/>
              <a:t>Future</a:t>
            </a:r>
            <a:endParaRPr lang="ko-KR" altLang="en-US" sz="1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4C8892-7CA4-4855-BE66-FBC5C17E564C}"/>
              </a:ext>
            </a:extLst>
          </p:cNvPr>
          <p:cNvSpPr/>
          <p:nvPr/>
        </p:nvSpPr>
        <p:spPr>
          <a:xfrm>
            <a:off x="566999" y="1076516"/>
            <a:ext cx="1776845" cy="338554"/>
          </a:xfrm>
          <a:prstGeom prst="roundRect">
            <a:avLst/>
          </a:prstGeom>
          <a:noFill/>
          <a:ln w="28575" cap="flat">
            <a:solidFill>
              <a:srgbClr val="0B78F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b="1" dirty="0"/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415524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Future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C1A4B2-D157-4CB5-98F8-2C8FBB86A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2" y="1147345"/>
            <a:ext cx="9221056" cy="47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7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5056E4C-F597-4B18-B9B3-FDFB5C60BB75}"/>
              </a:ext>
            </a:extLst>
          </p:cNvPr>
          <p:cNvSpPr txBox="1"/>
          <p:nvPr/>
        </p:nvSpPr>
        <p:spPr>
          <a:xfrm>
            <a:off x="761998" y="4456035"/>
            <a:ext cx="1685926" cy="1204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개요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특징 및 장점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활용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프로젝트 구조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29D3A2-AED9-4FBA-9DD5-2FC0F2FE2CDF}"/>
              </a:ext>
            </a:extLst>
          </p:cNvPr>
          <p:cNvSpPr/>
          <p:nvPr/>
        </p:nvSpPr>
        <p:spPr>
          <a:xfrm>
            <a:off x="685799" y="41650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Flutter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2B26EE-1364-44B3-9959-E010F5CCA431}"/>
              </a:ext>
            </a:extLst>
          </p:cNvPr>
          <p:cNvSpPr/>
          <p:nvPr/>
        </p:nvSpPr>
        <p:spPr>
          <a:xfrm>
            <a:off x="685799" y="37341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2020-BE41-4E3F-9113-7590C43CBC22}"/>
              </a:ext>
            </a:extLst>
          </p:cNvPr>
          <p:cNvSpPr txBox="1"/>
          <p:nvPr/>
        </p:nvSpPr>
        <p:spPr>
          <a:xfrm>
            <a:off x="2971798" y="4456035"/>
            <a:ext cx="1685926" cy="14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Future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async/await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dynamic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final/const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null</a:t>
            </a:r>
            <a:r>
              <a:rPr lang="ko-KR" altLang="en-US" sz="1200" dirty="0"/>
              <a:t> </a:t>
            </a:r>
            <a:r>
              <a:rPr lang="en-US" altLang="ko-KR" sz="1200" dirty="0"/>
              <a:t>safety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664B40-C0E6-4E7D-A417-29647668E367}"/>
              </a:ext>
            </a:extLst>
          </p:cNvPr>
          <p:cNvSpPr/>
          <p:nvPr/>
        </p:nvSpPr>
        <p:spPr>
          <a:xfrm>
            <a:off x="2895599" y="41650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D5F2E8-8AB7-451A-9B14-15F6750FC5EA}"/>
              </a:ext>
            </a:extLst>
          </p:cNvPr>
          <p:cNvSpPr/>
          <p:nvPr/>
        </p:nvSpPr>
        <p:spPr>
          <a:xfrm>
            <a:off x="2895599" y="37341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D50CA4-B997-4640-BAAB-C67D8AC9B873}"/>
              </a:ext>
            </a:extLst>
          </p:cNvPr>
          <p:cNvSpPr txBox="1"/>
          <p:nvPr/>
        </p:nvSpPr>
        <p:spPr>
          <a:xfrm>
            <a:off x="5181598" y="4456035"/>
            <a:ext cx="1685926" cy="14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Widget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Stateless/Stateful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기본 </a:t>
            </a:r>
            <a:r>
              <a:rPr lang="en-US" altLang="ko-KR" sz="1200" dirty="0"/>
              <a:t>Widget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Layout Widget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Button Widget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8FBD0A-EF6B-47F3-81BC-83C48FC2F6CD}"/>
              </a:ext>
            </a:extLst>
          </p:cNvPr>
          <p:cNvSpPr/>
          <p:nvPr/>
        </p:nvSpPr>
        <p:spPr>
          <a:xfrm>
            <a:off x="5105399" y="41650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42CB73-62CC-4CA2-BA4D-3241928C5A60}"/>
              </a:ext>
            </a:extLst>
          </p:cNvPr>
          <p:cNvSpPr/>
          <p:nvPr/>
        </p:nvSpPr>
        <p:spPr>
          <a:xfrm>
            <a:off x="5105399" y="37341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88B56-78A5-444F-B3F6-3730F6999752}"/>
              </a:ext>
            </a:extLst>
          </p:cNvPr>
          <p:cNvSpPr txBox="1"/>
          <p:nvPr/>
        </p:nvSpPr>
        <p:spPr>
          <a:xfrm>
            <a:off x="7391398" y="4456035"/>
            <a:ext cx="1685926" cy="914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기본 </a:t>
            </a:r>
            <a:r>
              <a:rPr lang="en-US" altLang="ko-KR" sz="1200" dirty="0"/>
              <a:t>Style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Static Style file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/>
              <a:t>ThemeData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C23A86-312A-4287-B3B2-3995E9DD6BDB}"/>
              </a:ext>
            </a:extLst>
          </p:cNvPr>
          <p:cNvSpPr/>
          <p:nvPr/>
        </p:nvSpPr>
        <p:spPr>
          <a:xfrm>
            <a:off x="7315199" y="41650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D38F4F-43DF-4749-B589-F8613005F632}"/>
              </a:ext>
            </a:extLst>
          </p:cNvPr>
          <p:cNvSpPr/>
          <p:nvPr/>
        </p:nvSpPr>
        <p:spPr>
          <a:xfrm>
            <a:off x="7315199" y="37341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B5B89-F6B1-4A84-852F-C9E20B788BED}"/>
              </a:ext>
            </a:extLst>
          </p:cNvPr>
          <p:cNvSpPr txBox="1"/>
          <p:nvPr/>
        </p:nvSpPr>
        <p:spPr>
          <a:xfrm>
            <a:off x="3631096" y="1382133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FCF47-8810-4417-994D-1AF18B051A4D}"/>
              </a:ext>
            </a:extLst>
          </p:cNvPr>
          <p:cNvSpPr txBox="1"/>
          <p:nvPr/>
        </p:nvSpPr>
        <p:spPr>
          <a:xfrm>
            <a:off x="9403769" y="4472824"/>
            <a:ext cx="2223658" cy="91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Design pattern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Provider Pattern </a:t>
            </a:r>
            <a:r>
              <a:rPr lang="ko-KR" altLang="en-US" sz="1200" dirty="0"/>
              <a:t>사용 이유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Provider </a:t>
            </a:r>
            <a:r>
              <a:rPr lang="ko-KR" altLang="en-US" sz="1200" dirty="0"/>
              <a:t>종류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61358C-EE46-40A7-BEE3-4BD174CDD207}"/>
              </a:ext>
            </a:extLst>
          </p:cNvPr>
          <p:cNvSpPr/>
          <p:nvPr/>
        </p:nvSpPr>
        <p:spPr>
          <a:xfrm>
            <a:off x="9524998" y="41650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73D480-74C1-4623-9ED3-C83F8C8F744A}"/>
              </a:ext>
            </a:extLst>
          </p:cNvPr>
          <p:cNvSpPr/>
          <p:nvPr/>
        </p:nvSpPr>
        <p:spPr>
          <a:xfrm>
            <a:off x="9524998" y="373416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05.</a:t>
            </a:r>
          </a:p>
        </p:txBody>
      </p:sp>
      <p:pic>
        <p:nvPicPr>
          <p:cNvPr id="1026" name="Picture 2" descr="Flutter iOS &amp;amp; Android Emulator에서 개발하기">
            <a:extLst>
              <a:ext uri="{FF2B5EF4-FFF2-40B4-BE49-F238E27FC236}">
                <a16:creationId xmlns:a16="http://schemas.microsoft.com/office/drawing/2014/main" id="{1828C9A6-13EC-4E53-9D16-F41AE6B1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53" y="2072100"/>
            <a:ext cx="2953692" cy="14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async/await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27DEFC-C0BB-4DB3-995C-15B2CE0720BB}"/>
              </a:ext>
            </a:extLst>
          </p:cNvPr>
          <p:cNvGrpSpPr/>
          <p:nvPr/>
        </p:nvGrpSpPr>
        <p:grpSpPr>
          <a:xfrm>
            <a:off x="686393" y="4738587"/>
            <a:ext cx="9074506" cy="924244"/>
            <a:chOff x="1651020" y="2552901"/>
            <a:chExt cx="9074506" cy="9242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2B6BAD-62E7-4815-A0B4-62257E891B1E}"/>
                </a:ext>
              </a:extLst>
            </p:cNvPr>
            <p:cNvSpPr/>
            <p:nvPr/>
          </p:nvSpPr>
          <p:spPr>
            <a:xfrm>
              <a:off x="2017087" y="2552901"/>
              <a:ext cx="36620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await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9C8F2D-1320-4DF0-946F-828BF2E21D5C}"/>
                </a:ext>
              </a:extLst>
            </p:cNvPr>
            <p:cNvSpPr/>
            <p:nvPr/>
          </p:nvSpPr>
          <p:spPr>
            <a:xfrm>
              <a:off x="2017085" y="2953925"/>
              <a:ext cx="8708441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i="0" dirty="0">
                  <a:effectLst/>
                  <a:latin typeface="AppleSDGothicNeo"/>
                </a:rPr>
                <a:t>await</a:t>
              </a:r>
              <a:r>
                <a:rPr lang="ko-KR" altLang="en-US" sz="1400" i="0" dirty="0">
                  <a:effectLst/>
                  <a:latin typeface="AppleSDGothicNeo"/>
                </a:rPr>
                <a:t>키워드를 사용하여 비동기식의 완성된 결과를 얻을 수 있다</a:t>
              </a:r>
              <a:r>
                <a:rPr lang="en-US" altLang="ko-KR" sz="1400" i="0" dirty="0">
                  <a:effectLst/>
                  <a:latin typeface="AppleSDGothicNeo"/>
                </a:rPr>
                <a:t>.</a:t>
              </a:r>
            </a:p>
            <a:p>
              <a:r>
                <a:rPr lang="en-US" altLang="ko-KR" sz="1400" i="0" dirty="0">
                  <a:effectLst/>
                  <a:latin typeface="-apple-system"/>
                </a:rPr>
                <a:t>await</a:t>
              </a:r>
              <a:r>
                <a:rPr lang="ko-KR" altLang="en-US" sz="1400" i="0" dirty="0">
                  <a:effectLst/>
                  <a:latin typeface="-apple-system"/>
                </a:rPr>
                <a:t>키워드를 만나면 해당 함수를 잠시 정지하고</a:t>
              </a:r>
              <a:r>
                <a:rPr lang="en-US" altLang="ko-KR" sz="1400" i="0" dirty="0">
                  <a:effectLst/>
                  <a:latin typeface="-apple-system"/>
                </a:rPr>
                <a:t>, await </a:t>
              </a:r>
              <a:r>
                <a:rPr lang="ko-KR" altLang="en-US" sz="1400" i="0" dirty="0">
                  <a:effectLst/>
                  <a:latin typeface="-apple-system"/>
                </a:rPr>
                <a:t>키워드가 붙은 동작이 완료될 때까지 기다린다</a:t>
              </a:r>
              <a:r>
                <a:rPr lang="en-US" altLang="ko-KR" sz="1400" i="0" dirty="0">
                  <a:effectLst/>
                  <a:latin typeface="-apple-system"/>
                </a:rPr>
                <a:t>.</a:t>
              </a:r>
              <a:endParaRPr lang="ko-KR" altLang="en-US" sz="1400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58E2D7A-FA9A-4AAB-A501-F0AAB8A21B45}"/>
                </a:ext>
              </a:extLst>
            </p:cNvPr>
            <p:cNvSpPr/>
            <p:nvPr/>
          </p:nvSpPr>
          <p:spPr>
            <a:xfrm>
              <a:off x="1651020" y="2622164"/>
              <a:ext cx="180390" cy="180390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rgbClr val="0B79F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00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3BDCB3-F9FE-4AF1-80FD-0EBC746ABB2C}"/>
              </a:ext>
            </a:extLst>
          </p:cNvPr>
          <p:cNvGrpSpPr/>
          <p:nvPr/>
        </p:nvGrpSpPr>
        <p:grpSpPr>
          <a:xfrm>
            <a:off x="686393" y="3365217"/>
            <a:ext cx="6621336" cy="702976"/>
            <a:chOff x="1597873" y="1524402"/>
            <a:chExt cx="6621336" cy="7029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FFA7D5-7D9D-47A9-A7D1-D33C736AFEC9}"/>
                </a:ext>
              </a:extLst>
            </p:cNvPr>
            <p:cNvSpPr/>
            <p:nvPr/>
          </p:nvSpPr>
          <p:spPr>
            <a:xfrm>
              <a:off x="1963940" y="1524402"/>
              <a:ext cx="36620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async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D7C329-05BA-4FDF-AA8E-6F630FEA8EF7}"/>
                </a:ext>
              </a:extLst>
            </p:cNvPr>
            <p:cNvSpPr/>
            <p:nvPr/>
          </p:nvSpPr>
          <p:spPr>
            <a:xfrm>
              <a:off x="1963939" y="1919601"/>
              <a:ext cx="6255270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b="0" i="0" dirty="0">
                  <a:effectLst/>
                  <a:latin typeface="+mn-ea"/>
                </a:rPr>
                <a:t>async</a:t>
              </a:r>
              <a:r>
                <a:rPr lang="ko-KR" altLang="en-US" sz="1400" b="0" i="0" dirty="0">
                  <a:effectLst/>
                  <a:latin typeface="+mn-ea"/>
                </a:rPr>
                <a:t>함수 본문 앞에 키워드를 사용하여 비동기로 표시할 수 있다</a:t>
              </a:r>
              <a:r>
                <a:rPr lang="en-US" altLang="ko-KR" sz="1400" b="0" i="0" dirty="0">
                  <a:effectLst/>
                  <a:latin typeface="+mn-ea"/>
                </a:rPr>
                <a:t>.</a:t>
              </a:r>
              <a:endParaRPr lang="en-US" altLang="ko-KR" sz="1400" dirty="0">
                <a:latin typeface="+mn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9AD12-3775-4267-9B1F-B35E21DB334E}"/>
                </a:ext>
              </a:extLst>
            </p:cNvPr>
            <p:cNvSpPr/>
            <p:nvPr/>
          </p:nvSpPr>
          <p:spPr>
            <a:xfrm>
              <a:off x="1597873" y="1593665"/>
              <a:ext cx="180390" cy="180390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rgbClr val="0B79F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0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9FC1FC-0884-4274-AF2C-440486B8F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09"/>
          <a:stretch/>
        </p:blipFill>
        <p:spPr>
          <a:xfrm>
            <a:off x="7477514" y="3914304"/>
            <a:ext cx="3917372" cy="11906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5684D4-914C-4685-A0C9-B407FD8ACD44}"/>
              </a:ext>
            </a:extLst>
          </p:cNvPr>
          <p:cNvSpPr/>
          <p:nvPr/>
        </p:nvSpPr>
        <p:spPr>
          <a:xfrm>
            <a:off x="599521" y="1497691"/>
            <a:ext cx="5833801" cy="1067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latin typeface="Arial" panose="020B0604020202020204" pitchFamily="34" charset="0"/>
              </a:rPr>
              <a:t>정의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Dart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비동</a:t>
            </a:r>
            <a:r>
              <a:rPr lang="ko-KR" altLang="en-US" sz="1400" dirty="0">
                <a:latin typeface="Arial" panose="020B0604020202020204" pitchFamily="34" charset="0"/>
              </a:rPr>
              <a:t>기 처리를 위한  것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조금 더 용이하게 다루기 위한 키워드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7780FA7-C6B9-42A7-A0EE-D0EC87F2F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97691"/>
            <a:ext cx="5405647" cy="97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조건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await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 키워드를 사용한 함수는 무조건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async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 함수이어야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한다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a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sync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 함수는 무조건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ea"/>
              </a:rPr>
              <a:t>Future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 를 반환해야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n-ea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54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async/await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1B8AA-6EC4-4D9E-B556-D7557B0D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02" y="2341190"/>
            <a:ext cx="3907014" cy="1800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A0D776-19EB-4E87-AD78-813CCAD4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84" y="2341190"/>
            <a:ext cx="5618514" cy="1805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0738B-51B3-4F7F-BE0E-D627C875AC3F}"/>
              </a:ext>
            </a:extLst>
          </p:cNvPr>
          <p:cNvSpPr txBox="1"/>
          <p:nvPr/>
        </p:nvSpPr>
        <p:spPr>
          <a:xfrm>
            <a:off x="7065651" y="1756238"/>
            <a:ext cx="296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async/await</a:t>
            </a:r>
            <a:r>
              <a:rPr lang="ko-KR" altLang="en-US" sz="2400" b="1" dirty="0"/>
              <a:t>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D9638-C9D1-4C44-884F-69E3EBBFF577}"/>
              </a:ext>
            </a:extLst>
          </p:cNvPr>
          <p:cNvSpPr txBox="1"/>
          <p:nvPr/>
        </p:nvSpPr>
        <p:spPr>
          <a:xfrm>
            <a:off x="1656522" y="1756239"/>
            <a:ext cx="204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then() </a:t>
            </a:r>
            <a:r>
              <a:rPr lang="ko-KR" altLang="en-US" sz="2400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75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async/await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FECE7-D49F-400C-8CC1-F816ECB6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03" y="1281017"/>
            <a:ext cx="8991600" cy="2514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A44F35-44BD-4E8A-8878-B8837A61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03" y="4018741"/>
            <a:ext cx="7543800" cy="236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D995F-62FA-4A92-A3A4-BE9834884E2C}"/>
              </a:ext>
            </a:extLst>
          </p:cNvPr>
          <p:cNvSpPr/>
          <p:nvPr/>
        </p:nvSpPr>
        <p:spPr>
          <a:xfrm>
            <a:off x="2578786" y="3073869"/>
            <a:ext cx="2493818" cy="2017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C27BD-D696-46E6-B6ED-EC0D7A7AE325}"/>
              </a:ext>
            </a:extLst>
          </p:cNvPr>
          <p:cNvSpPr/>
          <p:nvPr/>
        </p:nvSpPr>
        <p:spPr>
          <a:xfrm>
            <a:off x="2545991" y="5645376"/>
            <a:ext cx="2859386" cy="2345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5D04A-47A2-4D1B-9733-49C6C4B160AA}"/>
              </a:ext>
            </a:extLst>
          </p:cNvPr>
          <p:cNvSpPr txBox="1"/>
          <p:nvPr/>
        </p:nvSpPr>
        <p:spPr>
          <a:xfrm>
            <a:off x="2291348" y="3213625"/>
            <a:ext cx="50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63C97-C1A4-4348-A78B-A5DC89C51A34}"/>
              </a:ext>
            </a:extLst>
          </p:cNvPr>
          <p:cNvSpPr txBox="1"/>
          <p:nvPr/>
        </p:nvSpPr>
        <p:spPr>
          <a:xfrm>
            <a:off x="2455174" y="1940324"/>
            <a:ext cx="50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8FFBF-B6B7-4CEB-AE46-C7AE3DF357F9}"/>
              </a:ext>
            </a:extLst>
          </p:cNvPr>
          <p:cNvSpPr txBox="1"/>
          <p:nvPr/>
        </p:nvSpPr>
        <p:spPr>
          <a:xfrm>
            <a:off x="225487" y="4810414"/>
            <a:ext cx="2047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async/await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사용 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8E00A-3FFD-41D9-AC20-8898947013DA}"/>
              </a:ext>
            </a:extLst>
          </p:cNvPr>
          <p:cNvSpPr txBox="1"/>
          <p:nvPr/>
        </p:nvSpPr>
        <p:spPr>
          <a:xfrm>
            <a:off x="244339" y="2062690"/>
            <a:ext cx="2047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async/await</a:t>
            </a:r>
            <a:r>
              <a:rPr lang="ko-KR" altLang="en-US" sz="2400" b="1" dirty="0"/>
              <a:t> 사용 전</a:t>
            </a:r>
          </a:p>
        </p:txBody>
      </p:sp>
    </p:spTree>
    <p:extLst>
      <p:ext uri="{BB962C8B-B14F-4D97-AF65-F5344CB8AC3E}">
        <p14:creationId xmlns:p14="http://schemas.microsoft.com/office/powerpoint/2010/main" val="23177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dynamic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99C733-CC5F-4C45-B924-993C2E33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35" y="1420129"/>
            <a:ext cx="6315075" cy="126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C29E41-0773-4256-8156-7CE40A647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35" y="4933046"/>
            <a:ext cx="6419850" cy="504825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6A4ED038-5911-408A-935E-1764095DB7C3}"/>
              </a:ext>
            </a:extLst>
          </p:cNvPr>
          <p:cNvSpPr/>
          <p:nvPr/>
        </p:nvSpPr>
        <p:spPr>
          <a:xfrm rot="5400000">
            <a:off x="5347853" y="3353731"/>
            <a:ext cx="644236" cy="742047"/>
          </a:xfrm>
          <a:prstGeom prst="chevron">
            <a:avLst/>
          </a:prstGeom>
          <a:solidFill>
            <a:srgbClr val="0B79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final/const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2" name="Picture 2" descr="CS | Dynamically Typed &amp;amp; Statically Typed / Runtime &amp;amp; Compile Time">
            <a:extLst>
              <a:ext uri="{FF2B5EF4-FFF2-40B4-BE49-F238E27FC236}">
                <a16:creationId xmlns:a16="http://schemas.microsoft.com/office/drawing/2014/main" id="{3BF3A986-6FB7-4C7C-BC8F-083293C1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86" y="3429000"/>
            <a:ext cx="8209227" cy="20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39FED8-61AA-4902-B197-FBE2C76DDFB4}"/>
              </a:ext>
            </a:extLst>
          </p:cNvPr>
          <p:cNvSpPr txBox="1"/>
          <p:nvPr/>
        </p:nvSpPr>
        <p:spPr>
          <a:xfrm>
            <a:off x="8153603" y="2479878"/>
            <a:ext cx="204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70189"/>
                </a:solidFill>
              </a:rPr>
              <a:t>final</a:t>
            </a:r>
            <a:endParaRPr lang="ko-KR" altLang="en-US" sz="2400" b="1" dirty="0">
              <a:solidFill>
                <a:srgbClr val="07018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DB84CA-04C2-474F-97D4-F7CCCF3C017F}"/>
              </a:ext>
            </a:extLst>
          </p:cNvPr>
          <p:cNvSpPr txBox="1"/>
          <p:nvPr/>
        </p:nvSpPr>
        <p:spPr>
          <a:xfrm>
            <a:off x="4920095" y="2491585"/>
            <a:ext cx="204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B79F8"/>
                </a:solidFill>
              </a:rPr>
              <a:t>const</a:t>
            </a:r>
            <a:endParaRPr lang="ko-KR" altLang="en-US" sz="2400" b="1" dirty="0">
              <a:solidFill>
                <a:srgbClr val="0B79F8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37987C-3D53-43FA-BDFC-A199F84AE01E}"/>
              </a:ext>
            </a:extLst>
          </p:cNvPr>
          <p:cNvSpPr/>
          <p:nvPr/>
        </p:nvSpPr>
        <p:spPr>
          <a:xfrm>
            <a:off x="4603173" y="3075709"/>
            <a:ext cx="2680854" cy="2722418"/>
          </a:xfrm>
          <a:prstGeom prst="ellipse">
            <a:avLst/>
          </a:prstGeom>
          <a:noFill/>
          <a:ln w="57150" cap="flat" cmpd="sng" algn="ctr">
            <a:solidFill>
              <a:srgbClr val="0B79F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7BEFC3-5A68-4E30-9704-2798AE3B58DB}"/>
              </a:ext>
            </a:extLst>
          </p:cNvPr>
          <p:cNvSpPr/>
          <p:nvPr/>
        </p:nvSpPr>
        <p:spPr>
          <a:xfrm>
            <a:off x="7836681" y="3064002"/>
            <a:ext cx="2680854" cy="2722418"/>
          </a:xfrm>
          <a:prstGeom prst="ellipse">
            <a:avLst/>
          </a:prstGeom>
          <a:noFill/>
          <a:ln w="57150" cap="flat" cmpd="sng" algn="ctr">
            <a:solidFill>
              <a:srgbClr val="07018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51D594-B61D-48A8-8BE5-6C51B270BC01}"/>
              </a:ext>
            </a:extLst>
          </p:cNvPr>
          <p:cNvSpPr txBox="1"/>
          <p:nvPr/>
        </p:nvSpPr>
        <p:spPr>
          <a:xfrm>
            <a:off x="1473559" y="1769552"/>
            <a:ext cx="924488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값이 변하는 변수와 달리 변하지 않는 값을 나타내기 위해 사용한다</a:t>
            </a:r>
            <a:r>
              <a:rPr lang="en-US" altLang="ko-KR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var</a:t>
            </a:r>
            <a:r>
              <a:rPr lang="ko-KR" altLang="en-US" sz="1400" dirty="0"/>
              <a:t>타입과 같이 사용하지 못한다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6DFAEB-608D-4B28-B7D3-7E916E3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6" y="3562205"/>
            <a:ext cx="3128438" cy="1079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A6E561-8D89-44EF-834A-C368D7341D5E}"/>
              </a:ext>
            </a:extLst>
          </p:cNvPr>
          <p:cNvSpPr txBox="1"/>
          <p:nvPr/>
        </p:nvSpPr>
        <p:spPr>
          <a:xfrm>
            <a:off x="390333" y="3704159"/>
            <a:ext cx="66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error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5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101DA-5F43-4C09-AB93-67BB8B0C1C42}"/>
              </a:ext>
            </a:extLst>
          </p:cNvPr>
          <p:cNvSpPr txBox="1"/>
          <p:nvPr/>
        </p:nvSpPr>
        <p:spPr>
          <a:xfrm>
            <a:off x="824948" y="1581578"/>
            <a:ext cx="1054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0" i="1" dirty="0">
                <a:solidFill>
                  <a:srgbClr val="0B78F8"/>
                </a:solidFill>
                <a:effectLst/>
                <a:latin typeface="Spoqa Han Sans"/>
              </a:rPr>
              <a:t>개발되는 코드가 </a:t>
            </a:r>
            <a:r>
              <a:rPr lang="en-US" altLang="ko-KR" sz="2400" b="0" i="1" dirty="0">
                <a:solidFill>
                  <a:srgbClr val="0B78F8"/>
                </a:solidFill>
                <a:effectLst/>
                <a:latin typeface="Spoqa Han Sans"/>
              </a:rPr>
              <a:t>Null </a:t>
            </a:r>
            <a:r>
              <a:rPr lang="ko-KR" altLang="en-US" sz="2400" b="0" i="1" dirty="0">
                <a:solidFill>
                  <a:srgbClr val="0B78F8"/>
                </a:solidFill>
                <a:effectLst/>
                <a:latin typeface="Spoqa Han Sans"/>
              </a:rPr>
              <a:t>안전성을 보장한 상태로 개발되게 하고자 하는 개념이다</a:t>
            </a:r>
            <a:r>
              <a:rPr lang="en-US" altLang="ko-KR" sz="2400" b="0" i="1" dirty="0">
                <a:solidFill>
                  <a:srgbClr val="0B78F8"/>
                </a:solidFill>
                <a:effectLst/>
                <a:latin typeface="Spoqa Han Sans"/>
              </a:rPr>
              <a:t>.</a:t>
            </a:r>
            <a:endParaRPr lang="ko-KR" altLang="en-US" sz="2400" i="1" dirty="0">
              <a:solidFill>
                <a:srgbClr val="0B78F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23D96-996B-45F4-AE6D-88339931C6DB}"/>
              </a:ext>
            </a:extLst>
          </p:cNvPr>
          <p:cNvSpPr txBox="1"/>
          <p:nvPr/>
        </p:nvSpPr>
        <p:spPr>
          <a:xfrm>
            <a:off x="824947" y="3119911"/>
            <a:ext cx="784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effectLst/>
                <a:latin typeface="Spoqa Han Sans"/>
              </a:rPr>
              <a:t>null</a:t>
            </a:r>
            <a:r>
              <a:rPr lang="ko-KR" altLang="en-US" sz="2000" b="0" i="0" dirty="0">
                <a:effectLst/>
                <a:latin typeface="Spoqa Han Sans"/>
              </a:rPr>
              <a:t>값이 들어가는 것을 허용 </a:t>
            </a:r>
            <a:r>
              <a:rPr lang="en-US" altLang="ko-KR" sz="2000" b="0" i="0" dirty="0">
                <a:effectLst/>
                <a:latin typeface="Spoqa Han Sans"/>
              </a:rPr>
              <a:t>(ex: int?, String?, bool?)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8C04D1-8765-4FE3-AD51-8737CBDD212F}"/>
              </a:ext>
            </a:extLst>
          </p:cNvPr>
          <p:cNvSpPr/>
          <p:nvPr/>
        </p:nvSpPr>
        <p:spPr>
          <a:xfrm>
            <a:off x="576129" y="4827521"/>
            <a:ext cx="1776845" cy="338554"/>
          </a:xfrm>
          <a:prstGeom prst="roundRect">
            <a:avLst/>
          </a:prstGeom>
          <a:noFill/>
          <a:ln w="28575" cap="flat">
            <a:solidFill>
              <a:srgbClr val="0B78F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600" b="1" dirty="0"/>
              <a:t>non-nullable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4D2735-68D2-40D0-A37E-947E7DD8D80B}"/>
              </a:ext>
            </a:extLst>
          </p:cNvPr>
          <p:cNvSpPr/>
          <p:nvPr/>
        </p:nvSpPr>
        <p:spPr>
          <a:xfrm>
            <a:off x="576129" y="2544752"/>
            <a:ext cx="1776845" cy="338554"/>
          </a:xfrm>
          <a:prstGeom prst="roundRect">
            <a:avLst/>
          </a:prstGeom>
          <a:noFill/>
          <a:ln w="28575" cap="flat">
            <a:solidFill>
              <a:srgbClr val="0B78F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600" b="1" dirty="0"/>
              <a:t>nullable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BC8AB-7082-4010-A820-8DF67FE296E2}"/>
              </a:ext>
            </a:extLst>
          </p:cNvPr>
          <p:cNvSpPr txBox="1"/>
          <p:nvPr/>
        </p:nvSpPr>
        <p:spPr>
          <a:xfrm>
            <a:off x="824948" y="5451993"/>
            <a:ext cx="784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effectLst/>
                <a:latin typeface="Spoqa Han Sans"/>
              </a:rPr>
              <a:t>null</a:t>
            </a:r>
            <a:r>
              <a:rPr lang="ko-KR" altLang="en-US" sz="2000" b="0" i="0" dirty="0">
                <a:effectLst/>
                <a:latin typeface="Spoqa Han Sans"/>
              </a:rPr>
              <a:t>값이 들어가는 것을 허용하지 않음 </a:t>
            </a:r>
            <a:r>
              <a:rPr lang="en-US" altLang="ko-KR" sz="2000" b="0" i="0" dirty="0">
                <a:effectLst/>
                <a:latin typeface="Spoqa Han Sans"/>
              </a:rPr>
              <a:t>(ex: int, String, bool)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745A9-480A-4420-A749-18D55637E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88" b="78148" l="43583" r="76000">
                        <a14:foregroundMark x1="50750" y1="42258" x2="62000" y2="43849"/>
                        <a14:foregroundMark x1="50917" y1="51954" x2="66250" y2="49638"/>
                        <a14:foregroundMark x1="66250" y1="49638" x2="66250" y2="49638"/>
                        <a14:foregroundMark x1="50250" y1="54703" x2="65667" y2="51520"/>
                        <a14:foregroundMark x1="65667" y1="51520" x2="65917" y2="54414"/>
                        <a14:foregroundMark x1="57917" y1="62663" x2="59667" y2="73517"/>
                        <a14:foregroundMark x1="59667" y1="73517" x2="59667" y2="75253"/>
                        <a14:foregroundMark x1="58000" y1="61939" x2="59083" y2="75109"/>
                        <a14:foregroundMark x1="59083" y1="75109" x2="59167" y2="75398"/>
                        <a14:foregroundMark x1="61417" y1="64834" x2="61583" y2="76122"/>
                        <a14:foregroundMark x1="56917" y1="65847" x2="57000" y2="76122"/>
                        <a14:foregroundMark x1="53167" y1="78148" x2="64500" y2="77713"/>
                        <a14:foregroundMark x1="45667" y1="30970" x2="60167" y2="32127"/>
                        <a14:foregroundMark x1="74750" y1="31114" x2="75333" y2="34153"/>
                        <a14:foregroundMark x1="75833" y1="31259" x2="76000" y2="34298"/>
                        <a14:foregroundMark x1="43917" y1="29088" x2="43583" y2="33575"/>
                        <a14:foregroundMark x1="43583" y1="33285" x2="43833" y2="40232"/>
                        <a14:foregroundMark x1="43833" y1="66715" x2="43667" y2="40666"/>
                      </a14:backgroundRemoval>
                    </a14:imgEffect>
                  </a14:imgLayer>
                </a14:imgProps>
              </a:ext>
            </a:extLst>
          </a:blip>
          <a:srcRect l="41426" t="24632" r="22320" b="17686"/>
          <a:stretch/>
        </p:blipFill>
        <p:spPr>
          <a:xfrm>
            <a:off x="7472134" y="2222339"/>
            <a:ext cx="4143737" cy="37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ADC2E-AEEE-4600-B034-9A1EE4C2B9B0}"/>
              </a:ext>
            </a:extLst>
          </p:cNvPr>
          <p:cNvSpPr/>
          <p:nvPr/>
        </p:nvSpPr>
        <p:spPr>
          <a:xfrm>
            <a:off x="395913" y="915147"/>
            <a:ext cx="67634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>
                <a:latin typeface="+mn-ea"/>
              </a:rPr>
              <a:t>모든 변수는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이 될 수 없으며</a:t>
            </a:r>
            <a:r>
              <a:rPr lang="en-US" altLang="ko-KR" sz="1400" dirty="0">
                <a:latin typeface="+mn-ea"/>
              </a:rPr>
              <a:t>, non-nullable </a:t>
            </a:r>
            <a:r>
              <a:rPr lang="ko-KR" altLang="en-US" sz="1400" dirty="0">
                <a:latin typeface="+mn-ea"/>
              </a:rPr>
              <a:t>변수에는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값을 할당할 수 없다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127EBF-65DB-4431-9C2C-6DFCAC83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" y="2498095"/>
            <a:ext cx="4695825" cy="1428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DB8D2A-A91B-471C-93F2-00F8661A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88" y="2498095"/>
            <a:ext cx="5286375" cy="2847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A5182-6B61-40E4-830B-A4B9692E8F8A}"/>
              </a:ext>
            </a:extLst>
          </p:cNvPr>
          <p:cNvSpPr/>
          <p:nvPr/>
        </p:nvSpPr>
        <p:spPr>
          <a:xfrm>
            <a:off x="978495" y="1863659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Null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Safety 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적용 전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ED6CBC-C86C-4E8F-B9D7-ED48FA2F49BA}"/>
              </a:ext>
            </a:extLst>
          </p:cNvPr>
          <p:cNvSpPr/>
          <p:nvPr/>
        </p:nvSpPr>
        <p:spPr>
          <a:xfrm>
            <a:off x="7253345" y="1863659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Null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Safety 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적용 후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A864-7923-4223-8013-AD109DAD8DEB}"/>
              </a:ext>
            </a:extLst>
          </p:cNvPr>
          <p:cNvSpPr txBox="1"/>
          <p:nvPr/>
        </p:nvSpPr>
        <p:spPr>
          <a:xfrm>
            <a:off x="6950123" y="5431948"/>
            <a:ext cx="4137102" cy="77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int</a:t>
            </a:r>
            <a:r>
              <a:rPr lang="ko-KR" altLang="en-US" sz="1200" dirty="0"/>
              <a:t> 타입의 변수에는 </a:t>
            </a:r>
            <a:r>
              <a:rPr lang="en-US" altLang="ko-KR" sz="1200" dirty="0"/>
              <a:t>null</a:t>
            </a:r>
            <a:r>
              <a:rPr lang="ko-KR" altLang="en-US" sz="1200" dirty="0"/>
              <a:t>값을 할당할 수 없다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/>
              <a:t>변수 </a:t>
            </a:r>
            <a:r>
              <a:rPr lang="en-US" altLang="ko-KR" sz="1200" dirty="0"/>
              <a:t>‘name’</a:t>
            </a:r>
            <a:r>
              <a:rPr lang="ko-KR" altLang="en-US" sz="1200" dirty="0"/>
              <a:t>은 반드시 사용되기 전에 값을 할당되어야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70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5103A-2DC0-4E6C-B399-D9570201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8" y="2140094"/>
            <a:ext cx="6035812" cy="32112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7E417A-AD69-4AF5-A873-98D27F951587}"/>
              </a:ext>
            </a:extLst>
          </p:cNvPr>
          <p:cNvSpPr/>
          <p:nvPr/>
        </p:nvSpPr>
        <p:spPr>
          <a:xfrm>
            <a:off x="935182" y="2888673"/>
            <a:ext cx="2493818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87F2A3-A645-4434-BE23-CA60EB416B93}"/>
              </a:ext>
            </a:extLst>
          </p:cNvPr>
          <p:cNvSpPr/>
          <p:nvPr/>
        </p:nvSpPr>
        <p:spPr>
          <a:xfrm>
            <a:off x="395913" y="915146"/>
            <a:ext cx="632508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>
                <a:latin typeface="+mn-ea"/>
              </a:rPr>
              <a:t>non-nullable </a:t>
            </a:r>
            <a:r>
              <a:rPr lang="ko-KR" altLang="en-US" sz="1400" dirty="0">
                <a:latin typeface="+mn-ea"/>
              </a:rPr>
              <a:t>변수를 위한 </a:t>
            </a:r>
            <a:r>
              <a:rPr lang="en-US" altLang="ko-KR" sz="1400" dirty="0">
                <a:latin typeface="+mn-ea"/>
              </a:rPr>
              <a:t>null check</a:t>
            </a:r>
            <a:r>
              <a:rPr lang="ko-KR" altLang="en-US" sz="1400" dirty="0">
                <a:latin typeface="+mn-ea"/>
              </a:rPr>
              <a:t>가 필요 없다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CC29B-EF7C-4698-BCCA-01164989CC07}"/>
              </a:ext>
            </a:extLst>
          </p:cNvPr>
          <p:cNvSpPr/>
          <p:nvPr/>
        </p:nvSpPr>
        <p:spPr>
          <a:xfrm>
            <a:off x="1663670" y="1640482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Null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Safety 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적용 후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96946-F4B2-4F6A-B208-6E6988846C7C}"/>
              </a:ext>
            </a:extLst>
          </p:cNvPr>
          <p:cNvSpPr txBox="1"/>
          <p:nvPr/>
        </p:nvSpPr>
        <p:spPr>
          <a:xfrm>
            <a:off x="6888446" y="3237874"/>
            <a:ext cx="453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</a:t>
            </a:r>
            <a:r>
              <a:rPr lang="ko-KR" altLang="en-US" sz="1200" dirty="0"/>
              <a:t> 타입의 </a:t>
            </a:r>
            <a:r>
              <a:rPr lang="en-US" altLang="ko-KR" sz="1200" dirty="0"/>
              <a:t>number</a:t>
            </a:r>
            <a:r>
              <a:rPr lang="ko-KR" altLang="en-US" sz="1200" dirty="0"/>
              <a:t>라는 변수는 절대로 </a:t>
            </a:r>
            <a:r>
              <a:rPr lang="en-US" altLang="ko-KR" sz="1200" dirty="0"/>
              <a:t>null </a:t>
            </a:r>
            <a:r>
              <a:rPr lang="ko-KR" altLang="en-US" sz="1200" dirty="0"/>
              <a:t>값을 가질 수 없다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Non-nullable</a:t>
            </a:r>
            <a:r>
              <a:rPr lang="ko-KR" altLang="en-US" sz="1200" dirty="0"/>
              <a:t> 변수는 컴파일 단계에서 </a:t>
            </a:r>
            <a:r>
              <a:rPr lang="en-US" altLang="ko-KR" sz="1200" dirty="0"/>
              <a:t>null </a:t>
            </a:r>
            <a:r>
              <a:rPr lang="ko-KR" altLang="en-US" sz="1200" dirty="0"/>
              <a:t>값이 할당될 수 없으니 조건문을 없애라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07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BAA19-C6E9-4229-AAB8-29CA73FEDF06}"/>
              </a:ext>
            </a:extLst>
          </p:cNvPr>
          <p:cNvSpPr/>
          <p:nvPr/>
        </p:nvSpPr>
        <p:spPr>
          <a:xfrm>
            <a:off x="395913" y="915146"/>
            <a:ext cx="632508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>
                <a:latin typeface="+mn-ea"/>
              </a:rPr>
              <a:t>“</a:t>
            </a:r>
            <a:r>
              <a:rPr lang="en-US" altLang="ko-KR" sz="1400" b="1" dirty="0">
                <a:latin typeface="+mn-ea"/>
              </a:rPr>
              <a:t>Class </a:t>
            </a:r>
            <a:r>
              <a:rPr lang="ko-KR" altLang="en-US" sz="1400" b="1" dirty="0">
                <a:latin typeface="+mn-ea"/>
              </a:rPr>
              <a:t>내의 변수는</a:t>
            </a:r>
            <a:r>
              <a:rPr lang="en-US" altLang="ko-KR" sz="1400" dirty="0">
                <a:latin typeface="+mn-ea"/>
              </a:rPr>
              <a:t>” </a:t>
            </a:r>
            <a:r>
              <a:rPr lang="ko-KR" altLang="en-US" sz="1400" dirty="0">
                <a:latin typeface="+mn-ea"/>
              </a:rPr>
              <a:t>반드시 선언과 동시에 초기화를 시켜야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5D5E07-F68B-46B0-8406-2DCCC2CD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" y="2481787"/>
            <a:ext cx="4978566" cy="2838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4C80E-2FF8-4F69-A45A-8D882517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40" y="2481787"/>
            <a:ext cx="5343525" cy="1038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87C6C7-C572-41BB-93FF-13D5D5852EF8}"/>
              </a:ext>
            </a:extLst>
          </p:cNvPr>
          <p:cNvSpPr/>
          <p:nvPr/>
        </p:nvSpPr>
        <p:spPr>
          <a:xfrm>
            <a:off x="978495" y="1863659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Null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Safety 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적용 전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03E58E-0050-4074-9AE1-083581BD9EBC}"/>
              </a:ext>
            </a:extLst>
          </p:cNvPr>
          <p:cNvSpPr/>
          <p:nvPr/>
        </p:nvSpPr>
        <p:spPr>
          <a:xfrm>
            <a:off x="7253345" y="1863659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Null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Safety 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적용 후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7EA94-579F-445C-A5EB-7B6087918021}"/>
              </a:ext>
            </a:extLst>
          </p:cNvPr>
          <p:cNvSpPr txBox="1"/>
          <p:nvPr/>
        </p:nvSpPr>
        <p:spPr>
          <a:xfrm>
            <a:off x="1135995" y="5422045"/>
            <a:ext cx="4137102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non-nullable </a:t>
            </a:r>
            <a:r>
              <a:rPr lang="ko-KR" altLang="en-US" sz="1200" dirty="0"/>
              <a:t>변수는 반드시 초기화해야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3708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BAA19-C6E9-4229-AAB8-29CA73FEDF06}"/>
              </a:ext>
            </a:extLst>
          </p:cNvPr>
          <p:cNvSpPr/>
          <p:nvPr/>
        </p:nvSpPr>
        <p:spPr>
          <a:xfrm>
            <a:off x="395913" y="915146"/>
            <a:ext cx="632508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>
                <a:latin typeface="+mn-ea"/>
              </a:rPr>
              <a:t>반드시 </a:t>
            </a:r>
            <a:r>
              <a:rPr lang="en-US" altLang="ko-KR" sz="1400" dirty="0">
                <a:latin typeface="+mn-ea"/>
              </a:rPr>
              <a:t>null </a:t>
            </a:r>
            <a:r>
              <a:rPr lang="ko-KR" altLang="en-US" sz="1400" dirty="0">
                <a:latin typeface="+mn-ea"/>
              </a:rPr>
              <a:t>값이 필요할 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ADD339-B61F-4E4A-BCC8-50ADEC2BBDC6}"/>
              </a:ext>
            </a:extLst>
          </p:cNvPr>
          <p:cNvSpPr/>
          <p:nvPr/>
        </p:nvSpPr>
        <p:spPr>
          <a:xfrm>
            <a:off x="909053" y="1676359"/>
            <a:ext cx="35306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Nullable Type :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변수 타입 뒤에 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?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을 붙여준다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27ED4-3D66-468C-A92E-C1DE59F1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3" y="2188051"/>
            <a:ext cx="3314700" cy="4038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8AC2D2-B144-433B-B55C-DA6FA009A0F6}"/>
              </a:ext>
            </a:extLst>
          </p:cNvPr>
          <p:cNvSpPr/>
          <p:nvPr/>
        </p:nvSpPr>
        <p:spPr>
          <a:xfrm>
            <a:off x="6918472" y="1568638"/>
            <a:ext cx="444852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Late initialized :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데이터타입 앞에 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late</a:t>
            </a:r>
            <a:r>
              <a:rPr lang="ko-KR" altLang="en-US" sz="1400" b="1" dirty="0">
                <a:solidFill>
                  <a:srgbClr val="222426"/>
                </a:solidFill>
                <a:latin typeface="-apple-system"/>
              </a:rPr>
              <a:t>를 붙여준다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. </a:t>
            </a:r>
          </a:p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	</a:t>
            </a:r>
            <a:r>
              <a:rPr lang="en-US" altLang="ko-KR" sz="1400" b="1" dirty="0">
                <a:solidFill>
                  <a:srgbClr val="222426"/>
                </a:solidFill>
                <a:latin typeface="-apple-system"/>
              </a:rPr>
              <a:t>     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선언이 먼저 되고 나중에 할당한다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A49CB5-A55F-4B29-A739-96BAE7755350}"/>
              </a:ext>
            </a:extLst>
          </p:cNvPr>
          <p:cNvSpPr/>
          <p:nvPr/>
        </p:nvSpPr>
        <p:spPr>
          <a:xfrm>
            <a:off x="1148361" y="2437572"/>
            <a:ext cx="1204546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B12C9-4DA5-44E5-B716-FA22C813146D}"/>
              </a:ext>
            </a:extLst>
          </p:cNvPr>
          <p:cNvSpPr/>
          <p:nvPr/>
        </p:nvSpPr>
        <p:spPr>
          <a:xfrm>
            <a:off x="2538547" y="2790694"/>
            <a:ext cx="1204546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67F730-EB8F-4AA4-98D2-79B13AAE18EB}"/>
              </a:ext>
            </a:extLst>
          </p:cNvPr>
          <p:cNvSpPr/>
          <p:nvPr/>
        </p:nvSpPr>
        <p:spPr>
          <a:xfrm>
            <a:off x="1334000" y="3158837"/>
            <a:ext cx="2067121" cy="4207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8A3D2B-5452-4330-BAEA-7A505345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795" y="2188051"/>
            <a:ext cx="3165698" cy="31013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2286E9-583C-4066-9AB7-7343A9E05028}"/>
              </a:ext>
            </a:extLst>
          </p:cNvPr>
          <p:cNvSpPr/>
          <p:nvPr/>
        </p:nvSpPr>
        <p:spPr>
          <a:xfrm>
            <a:off x="7938187" y="2437572"/>
            <a:ext cx="1272720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9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8451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Flutter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56129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01.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60800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D2421A-688A-4923-B7A7-E333F8BBC906}"/>
              </a:ext>
            </a:extLst>
          </p:cNvPr>
          <p:cNvSpPr txBox="1"/>
          <p:nvPr/>
        </p:nvSpPr>
        <p:spPr>
          <a:xfrm>
            <a:off x="5253037" y="4057161"/>
            <a:ext cx="1685926" cy="1204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개요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특징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Flutter </a:t>
            </a:r>
            <a:r>
              <a:rPr lang="ko-KR" altLang="en-US" sz="1200" dirty="0"/>
              <a:t>장점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E3A0-9FBC-41B6-9941-E6D89391EDE2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Null Safety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BAA19-C6E9-4229-AAB8-29CA73FEDF06}"/>
              </a:ext>
            </a:extLst>
          </p:cNvPr>
          <p:cNvSpPr/>
          <p:nvPr/>
        </p:nvSpPr>
        <p:spPr>
          <a:xfrm>
            <a:off x="395913" y="915146"/>
            <a:ext cx="632508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>
                <a:latin typeface="+mn-ea"/>
              </a:rPr>
              <a:t>반드시 </a:t>
            </a:r>
            <a:r>
              <a:rPr lang="en-US" altLang="ko-KR" sz="1400" dirty="0">
                <a:latin typeface="+mn-ea"/>
              </a:rPr>
              <a:t>null </a:t>
            </a:r>
            <a:r>
              <a:rPr lang="ko-KR" altLang="en-US" sz="1400" dirty="0">
                <a:latin typeface="+mn-ea"/>
              </a:rPr>
              <a:t>값이 필요할 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3BDFC3-E68C-4808-8D08-FEDC8C1FF5DB}"/>
              </a:ext>
            </a:extLst>
          </p:cNvPr>
          <p:cNvSpPr/>
          <p:nvPr/>
        </p:nvSpPr>
        <p:spPr>
          <a:xfrm>
            <a:off x="7118319" y="1568638"/>
            <a:ext cx="43578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required not optional :type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앞에 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required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라는 키워드를 추가해준다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2435D9-0421-450B-A3C7-6620F929BDCE}"/>
              </a:ext>
            </a:extLst>
          </p:cNvPr>
          <p:cNvSpPr/>
          <p:nvPr/>
        </p:nvSpPr>
        <p:spPr>
          <a:xfrm>
            <a:off x="154043" y="1568638"/>
            <a:ext cx="579784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Not nullable Type : nullable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변수가 항상 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non-nullable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변수 값을 가진다는 확신이 있을 때 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nullable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변수에 느낌표를 추가해주면 된다</a:t>
            </a:r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33F807-C519-4312-B7C2-00F418C5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" y="2381250"/>
            <a:ext cx="3079131" cy="28703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0A203-3E0B-4614-80BC-6F17107F6EA9}"/>
              </a:ext>
            </a:extLst>
          </p:cNvPr>
          <p:cNvSpPr/>
          <p:nvPr/>
        </p:nvSpPr>
        <p:spPr>
          <a:xfrm>
            <a:off x="888167" y="3024870"/>
            <a:ext cx="1204546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C1CD17-416C-4250-8801-7FDE2A05FB77}"/>
              </a:ext>
            </a:extLst>
          </p:cNvPr>
          <p:cNvSpPr/>
          <p:nvPr/>
        </p:nvSpPr>
        <p:spPr>
          <a:xfrm>
            <a:off x="1003610" y="4003166"/>
            <a:ext cx="1817057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4D8EE9-01BF-423A-9582-602549FF9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607" y="2381250"/>
            <a:ext cx="2847975" cy="1724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8EE325-0934-4288-82B8-E040322BB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956" y="2381250"/>
            <a:ext cx="3686175" cy="22288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8C4576-5682-4373-9914-4C4DD3250699}"/>
              </a:ext>
            </a:extLst>
          </p:cNvPr>
          <p:cNvSpPr/>
          <p:nvPr/>
        </p:nvSpPr>
        <p:spPr>
          <a:xfrm>
            <a:off x="9371571" y="2563953"/>
            <a:ext cx="1204546" cy="2701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22B56F-3690-4B10-B97A-C16E6C8F3709}"/>
              </a:ext>
            </a:extLst>
          </p:cNvPr>
          <p:cNvSpPr/>
          <p:nvPr/>
        </p:nvSpPr>
        <p:spPr>
          <a:xfrm>
            <a:off x="9259229" y="3130482"/>
            <a:ext cx="1204546" cy="18685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99C598-8DAA-4630-8BA7-131F10F9F26A}"/>
              </a:ext>
            </a:extLst>
          </p:cNvPr>
          <p:cNvSpPr/>
          <p:nvPr/>
        </p:nvSpPr>
        <p:spPr>
          <a:xfrm>
            <a:off x="8583444" y="3325703"/>
            <a:ext cx="1204546" cy="5326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8451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Widget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56129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03.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60800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641B9-8503-4BD1-B064-8C38169283F9}"/>
              </a:ext>
            </a:extLst>
          </p:cNvPr>
          <p:cNvSpPr txBox="1"/>
          <p:nvPr/>
        </p:nvSpPr>
        <p:spPr>
          <a:xfrm>
            <a:off x="5253037" y="4057000"/>
            <a:ext cx="1685926" cy="12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Widget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Stateless/Stateful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기본 </a:t>
            </a:r>
            <a:r>
              <a:rPr lang="en-US" altLang="ko-KR" sz="1200" dirty="0"/>
              <a:t>Widget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Button Widget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Widget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개요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8DA7987-8245-4ABB-92E3-0F75205E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0" y="215032"/>
            <a:ext cx="3286125" cy="6193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B6592B-1D5C-426D-8304-6672B4969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80" y="800626"/>
            <a:ext cx="2630563" cy="480985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B03893-C30E-4A4A-967B-AC2850E6167A}"/>
              </a:ext>
            </a:extLst>
          </p:cNvPr>
          <p:cNvGrpSpPr/>
          <p:nvPr/>
        </p:nvGrpSpPr>
        <p:grpSpPr>
          <a:xfrm>
            <a:off x="1596957" y="2428620"/>
            <a:ext cx="4028096" cy="806851"/>
            <a:chOff x="1651020" y="2552901"/>
            <a:chExt cx="4028096" cy="8068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D76E81-5CEA-4AC3-A30A-9909EE9CD07C}"/>
                </a:ext>
              </a:extLst>
            </p:cNvPr>
            <p:cNvSpPr/>
            <p:nvPr/>
          </p:nvSpPr>
          <p:spPr>
            <a:xfrm>
              <a:off x="2017087" y="2552901"/>
              <a:ext cx="36620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Widget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종류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168913-A28E-4B0E-B9CF-15A8D9216A31}"/>
                </a:ext>
              </a:extLst>
            </p:cNvPr>
            <p:cNvSpPr/>
            <p:nvPr/>
          </p:nvSpPr>
          <p:spPr>
            <a:xfrm>
              <a:off x="2017086" y="2759588"/>
              <a:ext cx="3662030" cy="6001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Stateless Widget</a:t>
              </a:r>
            </a:p>
            <a:p>
              <a:pPr marL="228600" indent="-228600">
                <a:buAutoNum type="arabicPeriod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Stateful Widget</a:t>
              </a:r>
            </a:p>
            <a:p>
              <a:pPr marL="228600" indent="-228600">
                <a:buAutoNum type="arabicPeriod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Inherited Widget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23F92E6-3506-4A1C-98BA-6D5CE134F55B}"/>
                </a:ext>
              </a:extLst>
            </p:cNvPr>
            <p:cNvSpPr/>
            <p:nvPr/>
          </p:nvSpPr>
          <p:spPr>
            <a:xfrm>
              <a:off x="1651020" y="2622164"/>
              <a:ext cx="180390" cy="180390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rgbClr val="0B79F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0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A8DA6F-AE42-40EB-9836-D3A3AC2CFFC9}"/>
              </a:ext>
            </a:extLst>
          </p:cNvPr>
          <p:cNvGrpSpPr/>
          <p:nvPr/>
        </p:nvGrpSpPr>
        <p:grpSpPr>
          <a:xfrm>
            <a:off x="1597872" y="3510242"/>
            <a:ext cx="4028095" cy="307777"/>
            <a:chOff x="1651020" y="3644790"/>
            <a:chExt cx="4028095" cy="3077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16E123-0035-4666-8BA9-B02701A1315E}"/>
                </a:ext>
              </a:extLst>
            </p:cNvPr>
            <p:cNvSpPr/>
            <p:nvPr/>
          </p:nvSpPr>
          <p:spPr>
            <a:xfrm>
              <a:off x="2017087" y="3644790"/>
              <a:ext cx="36620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Widget Tree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C24D745-EC3C-41EC-9462-D9BB776EFA0F}"/>
                </a:ext>
              </a:extLst>
            </p:cNvPr>
            <p:cNvSpPr/>
            <p:nvPr/>
          </p:nvSpPr>
          <p:spPr>
            <a:xfrm>
              <a:off x="1651020" y="3714053"/>
              <a:ext cx="180390" cy="180390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rgbClr val="0B79F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0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15DE3D-4783-4C75-B557-47A8F44B600F}"/>
              </a:ext>
            </a:extLst>
          </p:cNvPr>
          <p:cNvGrpSpPr/>
          <p:nvPr/>
        </p:nvGrpSpPr>
        <p:grpSpPr>
          <a:xfrm>
            <a:off x="1597873" y="1389319"/>
            <a:ext cx="4719799" cy="764531"/>
            <a:chOff x="1597873" y="1524402"/>
            <a:chExt cx="4719799" cy="7645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F65B55-0D2E-401D-8E1A-45F9965D5A10}"/>
                </a:ext>
              </a:extLst>
            </p:cNvPr>
            <p:cNvSpPr/>
            <p:nvPr/>
          </p:nvSpPr>
          <p:spPr>
            <a:xfrm>
              <a:off x="1963940" y="1524402"/>
              <a:ext cx="36620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Widget?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6824F2-603A-46E1-8125-E05839468A2E}"/>
                </a:ext>
              </a:extLst>
            </p:cNvPr>
            <p:cNvSpPr/>
            <p:nvPr/>
          </p:nvSpPr>
          <p:spPr>
            <a:xfrm>
              <a:off x="1963939" y="1858046"/>
              <a:ext cx="4353733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만들고 구성하는 모든 기본 단위 요소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눈에 보이지 않는 요소들까지 위젯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298D7E9-BE51-4287-AD9B-13EDE8D82D98}"/>
                </a:ext>
              </a:extLst>
            </p:cNvPr>
            <p:cNvSpPr/>
            <p:nvPr/>
          </p:nvSpPr>
          <p:spPr>
            <a:xfrm>
              <a:off x="1597873" y="1593665"/>
              <a:ext cx="180390" cy="180390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rgbClr val="0B79F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0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8CAE7D-40FD-419B-8683-66760E5B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116" y="3843350"/>
            <a:ext cx="3286125" cy="28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Stateless/Stateful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C575CD-F729-4A9F-BDB8-BBF1FB95F60C}"/>
              </a:ext>
            </a:extLst>
          </p:cNvPr>
          <p:cNvSpPr/>
          <p:nvPr/>
        </p:nvSpPr>
        <p:spPr>
          <a:xfrm>
            <a:off x="7990305" y="1988386"/>
            <a:ext cx="3407381" cy="33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 Widget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BCFD5B-B4AA-4785-8CA3-957D5737F505}"/>
              </a:ext>
            </a:extLst>
          </p:cNvPr>
          <p:cNvSpPr/>
          <p:nvPr/>
        </p:nvSpPr>
        <p:spPr>
          <a:xfrm>
            <a:off x="7990305" y="2312040"/>
            <a:ext cx="36994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화면이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+mn-ea"/>
              </a:rPr>
              <a:t>로드될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 때 한 번만 그려지는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+mn-ea"/>
              </a:rPr>
              <a:t>State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가 없는 위젯</a:t>
            </a:r>
            <a:endParaRPr lang="en-US" altLang="ko-KR" sz="105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사용자와 상호작용이 필요 없는 위젯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1DA48-6544-45E4-915A-3510F42DCC28}"/>
              </a:ext>
            </a:extLst>
          </p:cNvPr>
          <p:cNvSpPr/>
          <p:nvPr/>
        </p:nvSpPr>
        <p:spPr>
          <a:xfrm>
            <a:off x="7990305" y="4100198"/>
            <a:ext cx="3407381" cy="33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Stateful Widget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6A3FB6-3553-412B-9469-5FA51E061089}"/>
              </a:ext>
            </a:extLst>
          </p:cNvPr>
          <p:cNvSpPr/>
          <p:nvPr/>
        </p:nvSpPr>
        <p:spPr>
          <a:xfrm>
            <a:off x="7990305" y="4423852"/>
            <a:ext cx="36994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동적으로 화면 변화가 필요한 경우 사용하는 위젯</a:t>
            </a:r>
            <a:endParaRPr lang="en-US" altLang="ko-KR" sz="105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트리거를 처리하여 페이지 화면 변경이 필요한 위젯</a:t>
            </a:r>
            <a:endParaRPr lang="ko-KR" altLang="en-US" sz="1050" b="0" i="0" dirty="0">
              <a:solidFill>
                <a:srgbClr val="555555"/>
              </a:solidFill>
              <a:effectLst/>
              <a:latin typeface="+mn-ea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76EAC2B8-CA2A-4E79-B202-746FF4D9C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9" y="2257719"/>
            <a:ext cx="6520017" cy="305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8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기본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089F4-14BC-4428-978B-C6C743D516A3}"/>
              </a:ext>
            </a:extLst>
          </p:cNvPr>
          <p:cNvSpPr txBox="1"/>
          <p:nvPr/>
        </p:nvSpPr>
        <p:spPr>
          <a:xfrm>
            <a:off x="395913" y="857578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https://flutter.dev/docs/development/ui/widgets</a:t>
            </a:r>
            <a:endParaRPr lang="ko-KR" altLang="en-US" sz="1400" dirty="0"/>
          </a:p>
        </p:txBody>
      </p:sp>
      <p:pic>
        <p:nvPicPr>
          <p:cNvPr id="11" name="Picture 2" descr="Beginning Flutter - Intermediate - Using Common Widgets">
            <a:extLst>
              <a:ext uri="{FF2B5EF4-FFF2-40B4-BE49-F238E27FC236}">
                <a16:creationId xmlns:a16="http://schemas.microsoft.com/office/drawing/2014/main" id="{5FD5B88D-1CE9-455E-B728-14A2B3E61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15328" r="81427" b="16707"/>
          <a:stretch/>
        </p:blipFill>
        <p:spPr bwMode="auto">
          <a:xfrm>
            <a:off x="10050987" y="1376264"/>
            <a:ext cx="1654867" cy="35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ginning Flutter - Intermediate - Using Common Widgets">
            <a:extLst>
              <a:ext uri="{FF2B5EF4-FFF2-40B4-BE49-F238E27FC236}">
                <a16:creationId xmlns:a16="http://schemas.microsoft.com/office/drawing/2014/main" id="{FDEC0DB1-6B14-4553-AC68-0B2927654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4596" r="59928" b="51539"/>
          <a:stretch/>
        </p:blipFill>
        <p:spPr bwMode="auto">
          <a:xfrm>
            <a:off x="360239" y="1391584"/>
            <a:ext cx="1641765" cy="175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ginning Flutter - Intermediate - Using Common Widgets">
            <a:extLst>
              <a:ext uri="{FF2B5EF4-FFF2-40B4-BE49-F238E27FC236}">
                <a16:creationId xmlns:a16="http://schemas.microsoft.com/office/drawing/2014/main" id="{6EC2021B-8CB7-4A63-A9EF-53EDB51CB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4" t="15863" r="2511" b="55086"/>
          <a:stretch/>
        </p:blipFill>
        <p:spPr bwMode="auto">
          <a:xfrm>
            <a:off x="7751881" y="1446710"/>
            <a:ext cx="1319645" cy="15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ginning Flutter - Intermediate - Using Common Widgets">
            <a:extLst>
              <a:ext uri="{FF2B5EF4-FFF2-40B4-BE49-F238E27FC236}">
                <a16:creationId xmlns:a16="http://schemas.microsoft.com/office/drawing/2014/main" id="{EC66D320-981A-400F-8B51-4BC07D24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4016" r="57294" b="26656"/>
          <a:stretch/>
        </p:blipFill>
        <p:spPr bwMode="auto">
          <a:xfrm>
            <a:off x="795308" y="3977677"/>
            <a:ext cx="2161310" cy="1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ginning Flutter - Intermediate - Using Common Widgets">
            <a:extLst>
              <a:ext uri="{FF2B5EF4-FFF2-40B4-BE49-F238E27FC236}">
                <a16:creationId xmlns:a16="http://schemas.microsoft.com/office/drawing/2014/main" id="{4DBC241D-F218-4FE1-974B-D260B6081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0" t="63521" r="38166" b="3680"/>
          <a:stretch/>
        </p:blipFill>
        <p:spPr bwMode="auto">
          <a:xfrm>
            <a:off x="5141046" y="1446710"/>
            <a:ext cx="1631374" cy="16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ginning Flutter - Intermediate - Using Common Widgets">
            <a:extLst>
              <a:ext uri="{FF2B5EF4-FFF2-40B4-BE49-F238E27FC236}">
                <a16:creationId xmlns:a16="http://schemas.microsoft.com/office/drawing/2014/main" id="{25A5688C-981D-40DE-BBBE-CCF45D4A1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4" t="62386" r="18588" b="3750"/>
          <a:stretch/>
        </p:blipFill>
        <p:spPr bwMode="auto">
          <a:xfrm>
            <a:off x="2729861" y="1391584"/>
            <a:ext cx="1683328" cy="175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0E015A-24B3-40D4-BCA7-A7CE44E3A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470" y="4477759"/>
            <a:ext cx="1724025" cy="638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8916D-8C84-44D1-85E4-30509C4667AB}"/>
              </a:ext>
            </a:extLst>
          </p:cNvPr>
          <p:cNvSpPr txBox="1"/>
          <p:nvPr/>
        </p:nvSpPr>
        <p:spPr>
          <a:xfrm>
            <a:off x="4783573" y="3965245"/>
            <a:ext cx="90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mic Sans MS" panose="030F0702030302020204" pitchFamily="66" charset="0"/>
              </a:rPr>
              <a:t>Icon</a:t>
            </a:r>
            <a:endParaRPr lang="ko-KR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B28D-B6E9-40A5-8171-1944B8083E8E}"/>
              </a:ext>
            </a:extLst>
          </p:cNvPr>
          <p:cNvSpPr txBox="1"/>
          <p:nvPr/>
        </p:nvSpPr>
        <p:spPr>
          <a:xfrm>
            <a:off x="7783688" y="3908050"/>
            <a:ext cx="117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mic Sans MS" panose="030F0702030302020204" pitchFamily="66" charset="0"/>
              </a:rPr>
              <a:t>Image</a:t>
            </a:r>
            <a:endParaRPr lang="ko-KR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6B6C49-321C-43ED-835E-E3E4FC196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066" y="4477759"/>
            <a:ext cx="18192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0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플러터 StatefulWidget">
            <a:extLst>
              <a:ext uri="{FF2B5EF4-FFF2-40B4-BE49-F238E27FC236}">
                <a16:creationId xmlns:a16="http://schemas.microsoft.com/office/drawing/2014/main" id="{E9057552-A88F-472C-B288-6AD98E17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35595"/>
            <a:ext cx="685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52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Scaffold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076" name="Picture 4" descr="BottomNavigationBar, BottomAppBar">
            <a:extLst>
              <a:ext uri="{FF2B5EF4-FFF2-40B4-BE49-F238E27FC236}">
                <a16:creationId xmlns:a16="http://schemas.microsoft.com/office/drawing/2014/main" id="{12076F1A-75B9-483D-82FD-ADE1C5B4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14" y="1661836"/>
            <a:ext cx="2437153" cy="48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83A93A-CC20-4DF1-B7CA-AA3283AF1FAC}"/>
              </a:ext>
            </a:extLst>
          </p:cNvPr>
          <p:cNvSpPr/>
          <p:nvPr/>
        </p:nvSpPr>
        <p:spPr>
          <a:xfrm>
            <a:off x="2017052" y="1740867"/>
            <a:ext cx="3083339" cy="4567772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04D3B-0F32-4049-8777-30EA0AF41760}"/>
              </a:ext>
            </a:extLst>
          </p:cNvPr>
          <p:cNvSpPr/>
          <p:nvPr/>
        </p:nvSpPr>
        <p:spPr>
          <a:xfrm>
            <a:off x="2280280" y="1760076"/>
            <a:ext cx="2563739" cy="38675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170DB1-4498-48B3-B177-6B66C8602AD8}"/>
              </a:ext>
            </a:extLst>
          </p:cNvPr>
          <p:cNvSpPr/>
          <p:nvPr/>
        </p:nvSpPr>
        <p:spPr>
          <a:xfrm>
            <a:off x="2276851" y="2190257"/>
            <a:ext cx="2563739" cy="362488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02DECA-A557-4734-9703-2971A16A7BA0}"/>
              </a:ext>
            </a:extLst>
          </p:cNvPr>
          <p:cNvSpPr/>
          <p:nvPr/>
        </p:nvSpPr>
        <p:spPr>
          <a:xfrm>
            <a:off x="2276851" y="5857918"/>
            <a:ext cx="2563739" cy="38675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EF838C-C473-4674-8650-178B44221629}"/>
              </a:ext>
            </a:extLst>
          </p:cNvPr>
          <p:cNvSpPr/>
          <p:nvPr/>
        </p:nvSpPr>
        <p:spPr>
          <a:xfrm>
            <a:off x="4207906" y="5385319"/>
            <a:ext cx="557589" cy="38675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F9483-FC57-408D-AB6D-5DC04D427BDD}"/>
              </a:ext>
            </a:extLst>
          </p:cNvPr>
          <p:cNvSpPr/>
          <p:nvPr/>
        </p:nvSpPr>
        <p:spPr>
          <a:xfrm>
            <a:off x="5896286" y="1760076"/>
            <a:ext cx="3727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AppBar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(</a:t>
            </a:r>
            <a:r>
              <a:rPr lang="ko-KR" altLang="en-US" b="1" dirty="0" err="1">
                <a:solidFill>
                  <a:srgbClr val="222426"/>
                </a:solidFill>
                <a:latin typeface="-apple-system"/>
              </a:rPr>
              <a:t>최상단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ko-KR" altLang="en-US" b="1" dirty="0" err="1">
                <a:solidFill>
                  <a:srgbClr val="222426"/>
                </a:solidFill>
                <a:latin typeface="-apple-system"/>
              </a:rPr>
              <a:t>맨위에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 있는 영역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1A4C8-DE05-4CAA-B0E9-D9D65755EC05}"/>
              </a:ext>
            </a:extLst>
          </p:cNvPr>
          <p:cNvSpPr/>
          <p:nvPr/>
        </p:nvSpPr>
        <p:spPr>
          <a:xfrm>
            <a:off x="5896286" y="3719307"/>
            <a:ext cx="3727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Body(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가운데 영역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82420D-8355-4A4E-8523-22A8ADDDA31E}"/>
              </a:ext>
            </a:extLst>
          </p:cNvPr>
          <p:cNvSpPr/>
          <p:nvPr/>
        </p:nvSpPr>
        <p:spPr>
          <a:xfrm>
            <a:off x="5896284" y="5913597"/>
            <a:ext cx="4291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BottomNavigationBar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맨아래에 있는 영역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2B4C1-FFA2-46D6-BCD7-39C885D80050}"/>
              </a:ext>
            </a:extLst>
          </p:cNvPr>
          <p:cNvSpPr/>
          <p:nvPr/>
        </p:nvSpPr>
        <p:spPr>
          <a:xfrm>
            <a:off x="5896284" y="5145002"/>
            <a:ext cx="4291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FloatingActionButton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창 위에 떠있는 버튼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)</a:t>
            </a:r>
          </a:p>
          <a:p>
            <a:pPr algn="l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FloatingActionButtonLocation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버튼의 위치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CBA1F-A684-46E8-96C9-25460E8E6F4E}"/>
              </a:ext>
            </a:extLst>
          </p:cNvPr>
          <p:cNvSpPr txBox="1"/>
          <p:nvPr/>
        </p:nvSpPr>
        <p:spPr>
          <a:xfrm>
            <a:off x="395913" y="92048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Spoqa Han Sans"/>
              </a:rPr>
              <a:t>기본적인 앱에서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Spoqa Han Sans"/>
              </a:rPr>
              <a:t>디자인적인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Spoqa Han Sans"/>
              </a:rPr>
              <a:t> 뼈대를 구성하는 위젯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8726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SafeArea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ADDA85-6EAD-4E0E-94CB-EE38F393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4" y="1517398"/>
            <a:ext cx="2380974" cy="50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53B37D-D65C-41BC-A957-27508014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73" y="1517398"/>
            <a:ext cx="2380974" cy="50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814CEA-8987-4A8B-9853-13663CF3223E}"/>
              </a:ext>
            </a:extLst>
          </p:cNvPr>
          <p:cNvSpPr/>
          <p:nvPr/>
        </p:nvSpPr>
        <p:spPr>
          <a:xfrm>
            <a:off x="2996084" y="1348079"/>
            <a:ext cx="1046922" cy="592534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BDCE47-EFED-4DE8-BEA6-C90A45A9FB0E}"/>
              </a:ext>
            </a:extLst>
          </p:cNvPr>
          <p:cNvSpPr/>
          <p:nvPr/>
        </p:nvSpPr>
        <p:spPr>
          <a:xfrm>
            <a:off x="6511216" y="1702063"/>
            <a:ext cx="2684700" cy="452458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774DF-B9D2-4C0E-A51D-65A5F973013A}"/>
              </a:ext>
            </a:extLst>
          </p:cNvPr>
          <p:cNvSpPr txBox="1"/>
          <p:nvPr/>
        </p:nvSpPr>
        <p:spPr>
          <a:xfrm>
            <a:off x="395913" y="92048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Demilight"/>
              </a:rPr>
              <a:t>앱의 실제 화면 크기를 계산하고 이를 영역으로 삼아 내용을 표시하는 위젯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44CBE9-3035-4026-A80C-A1DBEF2A8EE5}"/>
              </a:ext>
            </a:extLst>
          </p:cNvPr>
          <p:cNvSpPr/>
          <p:nvPr/>
        </p:nvSpPr>
        <p:spPr>
          <a:xfrm>
            <a:off x="1679166" y="1517398"/>
            <a:ext cx="9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222426"/>
                </a:solidFill>
                <a:latin typeface="-apple-system"/>
              </a:rPr>
              <a:t>사용전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F4BAD-9705-4A4F-B60A-956052B12F27}"/>
              </a:ext>
            </a:extLst>
          </p:cNvPr>
          <p:cNvSpPr/>
          <p:nvPr/>
        </p:nvSpPr>
        <p:spPr>
          <a:xfrm>
            <a:off x="9520674" y="1517610"/>
            <a:ext cx="9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222426"/>
                </a:solidFill>
                <a:latin typeface="-apple-system"/>
              </a:rPr>
              <a:t>사용후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98015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Container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7CE5A-C86A-44D8-B450-6F93B6B4936D}"/>
              </a:ext>
            </a:extLst>
          </p:cNvPr>
          <p:cNvSpPr txBox="1"/>
          <p:nvPr/>
        </p:nvSpPr>
        <p:spPr>
          <a:xfrm>
            <a:off x="6781772" y="1839644"/>
            <a:ext cx="3607932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외부</a:t>
            </a:r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Margin :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바깥쪽 영역 여백 지정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내부</a:t>
            </a:r>
            <a:endParaRPr lang="en-US" altLang="ko-KR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Border :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테두리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Padding :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안쪽 영역 여백 지정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Child :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내용 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86FBFDEB-6F8E-492C-89F4-8028E3CB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3" y="1358554"/>
            <a:ext cx="2380974" cy="50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36C2B9-60C0-430D-BFEF-BC3680B241D3}"/>
              </a:ext>
            </a:extLst>
          </p:cNvPr>
          <p:cNvSpPr/>
          <p:nvPr/>
        </p:nvSpPr>
        <p:spPr>
          <a:xfrm>
            <a:off x="283745" y="1569804"/>
            <a:ext cx="1046922" cy="8951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26" name="Picture 2" descr="Flutter container: The simple guide to use it in Flutter">
            <a:extLst>
              <a:ext uri="{FF2B5EF4-FFF2-40B4-BE49-F238E27FC236}">
                <a16:creationId xmlns:a16="http://schemas.microsoft.com/office/drawing/2014/main" id="{E8B2C9AF-19FF-4A22-B2D2-C2E82798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92" y="1949679"/>
            <a:ext cx="2879790" cy="32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5F8A06-EAA9-4F40-8ED3-D32A645C02A4}"/>
              </a:ext>
            </a:extLst>
          </p:cNvPr>
          <p:cNvSpPr txBox="1"/>
          <p:nvPr/>
        </p:nvSpPr>
        <p:spPr>
          <a:xfrm>
            <a:off x="395913" y="92048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자식 위젯을 한 개 포함하며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크기를 지정 가능한 위젯</a:t>
            </a:r>
          </a:p>
        </p:txBody>
      </p:sp>
    </p:spTree>
    <p:extLst>
      <p:ext uri="{BB962C8B-B14F-4D97-AF65-F5344CB8AC3E}">
        <p14:creationId xmlns:p14="http://schemas.microsoft.com/office/powerpoint/2010/main" val="2537658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Layout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6148" name="Picture 4" descr="Flutter For Android Developers : How to design LinearLayout in Flutter. |  by Burhanuddin Rashid | ProAndroidDev">
            <a:extLst>
              <a:ext uri="{FF2B5EF4-FFF2-40B4-BE49-F238E27FC236}">
                <a16:creationId xmlns:a16="http://schemas.microsoft.com/office/drawing/2014/main" id="{E165EAD8-A0DD-463D-9F54-46694F792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" t="19801" r="59170" b="11813"/>
          <a:stretch/>
        </p:blipFill>
        <p:spPr bwMode="auto">
          <a:xfrm>
            <a:off x="4886529" y="1506529"/>
            <a:ext cx="2827013" cy="49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F9DA1E-B869-4E65-AB0F-8C3FF464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84" y="1510747"/>
            <a:ext cx="2605295" cy="5057059"/>
          </a:xfrm>
          <a:prstGeom prst="rect">
            <a:avLst/>
          </a:prstGeom>
        </p:spPr>
      </p:pic>
      <p:pic>
        <p:nvPicPr>
          <p:cNvPr id="10" name="Picture 4" descr="Flutter For Android Developers : How to design LinearLayout in Flutter. |  by Burhanuddin Rashid | ProAndroidDev">
            <a:extLst>
              <a:ext uri="{FF2B5EF4-FFF2-40B4-BE49-F238E27FC236}">
                <a16:creationId xmlns:a16="http://schemas.microsoft.com/office/drawing/2014/main" id="{24161C0B-906D-4379-B116-64E53E509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3" t="20263" r="12451" b="11875"/>
          <a:stretch/>
        </p:blipFill>
        <p:spPr bwMode="auto">
          <a:xfrm>
            <a:off x="7915900" y="1510747"/>
            <a:ext cx="2917125" cy="50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BF996C-CF4A-4BD1-BB9C-6D04F84EC364}"/>
              </a:ext>
            </a:extLst>
          </p:cNvPr>
          <p:cNvSpPr/>
          <p:nvPr/>
        </p:nvSpPr>
        <p:spPr>
          <a:xfrm>
            <a:off x="1843451" y="1053550"/>
            <a:ext cx="9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Center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65584B-D08F-4628-8134-4940B2C04C9E}"/>
              </a:ext>
            </a:extLst>
          </p:cNvPr>
          <p:cNvSpPr/>
          <p:nvPr/>
        </p:nvSpPr>
        <p:spPr>
          <a:xfrm>
            <a:off x="5803955" y="1053550"/>
            <a:ext cx="9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Row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5074AD-8DBD-453B-AC87-4D9997A27037}"/>
              </a:ext>
            </a:extLst>
          </p:cNvPr>
          <p:cNvSpPr/>
          <p:nvPr/>
        </p:nvSpPr>
        <p:spPr>
          <a:xfrm>
            <a:off x="8878382" y="1053550"/>
            <a:ext cx="9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41490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6C62D-81FE-43CB-B21A-C3F62B054BC2}"/>
              </a:ext>
            </a:extLst>
          </p:cNvPr>
          <p:cNvSpPr txBox="1"/>
          <p:nvPr/>
        </p:nvSpPr>
        <p:spPr>
          <a:xfrm>
            <a:off x="1810614" y="1797109"/>
            <a:ext cx="8570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Mobile World Congress 2018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에서 최초 베타 릴리스를 발표하면서 새롭게 선보인 </a:t>
            </a:r>
            <a:endParaRPr lang="en-US" altLang="ko-KR" sz="16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Google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  오픈소스 모바일 앱 개발 프레임 워크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600" b="0" i="0" dirty="0">
              <a:solidFill>
                <a:srgbClr val="555555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600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또한 개발자가 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iOS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Android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모두를 위한 고품질 기본 인터페이스를 제작하는 데 </a:t>
            </a:r>
            <a:endParaRPr lang="en-US" altLang="ko-KR" sz="16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도움을 주는 크로스 플랫폼 프레임워크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 이다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600" b="0" i="0" dirty="0">
              <a:solidFill>
                <a:srgbClr val="555555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098" name="Picture 2" descr="Design for Flutter: the best UI for your app">
            <a:extLst>
              <a:ext uri="{FF2B5EF4-FFF2-40B4-BE49-F238E27FC236}">
                <a16:creationId xmlns:a16="http://schemas.microsoft.com/office/drawing/2014/main" id="{6AD82B3C-F6C2-49D4-9BE8-36C9E618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615641"/>
            <a:ext cx="7367155" cy="304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09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Layout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122" name="Picture 2" descr="Flutter Widgets (Stack &amp;amp; Positioned) The Whole Picture. | by Murtaza  Sulaihi | Flutter Community | Medium">
            <a:extLst>
              <a:ext uri="{FF2B5EF4-FFF2-40B4-BE49-F238E27FC236}">
                <a16:creationId xmlns:a16="http://schemas.microsoft.com/office/drawing/2014/main" id="{0B214454-671F-480A-B690-CE4BD7CD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69" y="1506528"/>
            <a:ext cx="2605294" cy="50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do I insert widgets at the top of a ListView? - Stack Overflow">
            <a:extLst>
              <a:ext uri="{FF2B5EF4-FFF2-40B4-BE49-F238E27FC236}">
                <a16:creationId xmlns:a16="http://schemas.microsoft.com/office/drawing/2014/main" id="{3941130A-ECF1-41FC-BB3B-88383202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76" y="1506528"/>
            <a:ext cx="2605295" cy="50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ridView Widget - Grid layouts Implementation - GirdView, GridView.count,  GridView.builder, GridView.custom, GridView.extent - FlutterCentral">
            <a:extLst>
              <a:ext uri="{FF2B5EF4-FFF2-40B4-BE49-F238E27FC236}">
                <a16:creationId xmlns:a16="http://schemas.microsoft.com/office/drawing/2014/main" id="{767C625F-A93F-4E0F-A3FD-8EA21A90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84" y="1506528"/>
            <a:ext cx="2605294" cy="50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C86F5F-E450-4BD1-9C36-3E6F7E7EF7BE}"/>
              </a:ext>
            </a:extLst>
          </p:cNvPr>
          <p:cNvSpPr/>
          <p:nvPr/>
        </p:nvSpPr>
        <p:spPr>
          <a:xfrm>
            <a:off x="1743882" y="1053549"/>
            <a:ext cx="11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GridView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DD33F9-3F76-4D08-AA2D-FF30747362E9}"/>
              </a:ext>
            </a:extLst>
          </p:cNvPr>
          <p:cNvSpPr/>
          <p:nvPr/>
        </p:nvSpPr>
        <p:spPr>
          <a:xfrm>
            <a:off x="5362174" y="1053549"/>
            <a:ext cx="11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ListView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76FB0-BA98-4BBF-B440-5B15EFBE512A}"/>
              </a:ext>
            </a:extLst>
          </p:cNvPr>
          <p:cNvSpPr/>
          <p:nvPr/>
        </p:nvSpPr>
        <p:spPr>
          <a:xfrm>
            <a:off x="8980467" y="1053549"/>
            <a:ext cx="11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778093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Layout 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5593F-18F5-418B-8C72-E66A32F9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0" y="1506527"/>
            <a:ext cx="5565914" cy="5061278"/>
          </a:xfrm>
          <a:prstGeom prst="rect">
            <a:avLst/>
          </a:prstGeom>
        </p:spPr>
      </p:pic>
      <p:pic>
        <p:nvPicPr>
          <p:cNvPr id="9" name="Picture 12" descr="Dive Deep into Flutter SizedBox Widget - DEV Community">
            <a:extLst>
              <a:ext uri="{FF2B5EF4-FFF2-40B4-BE49-F238E27FC236}">
                <a16:creationId xmlns:a16="http://schemas.microsoft.com/office/drawing/2014/main" id="{92303DE4-B819-4241-9E35-8F7A2F8F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83" y="1506527"/>
            <a:ext cx="2605295" cy="50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39F6F3-C81D-426D-A3DF-26EE319C48E8}"/>
              </a:ext>
            </a:extLst>
          </p:cNvPr>
          <p:cNvSpPr/>
          <p:nvPr/>
        </p:nvSpPr>
        <p:spPr>
          <a:xfrm>
            <a:off x="1743881" y="1053549"/>
            <a:ext cx="11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SizeBox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B77E21-0D70-4F84-B9E0-94366C11A048}"/>
              </a:ext>
            </a:extLst>
          </p:cNvPr>
          <p:cNvSpPr/>
          <p:nvPr/>
        </p:nvSpPr>
        <p:spPr>
          <a:xfrm>
            <a:off x="7488178" y="1053549"/>
            <a:ext cx="11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Expanded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BDE7D0-CAD1-4A9B-BB57-FB6F0017147C}"/>
              </a:ext>
            </a:extLst>
          </p:cNvPr>
          <p:cNvSpPr/>
          <p:nvPr/>
        </p:nvSpPr>
        <p:spPr>
          <a:xfrm>
            <a:off x="6096000" y="5351472"/>
            <a:ext cx="139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Expanded 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적용 후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237FE-077C-4382-A00D-91EA0AB46D39}"/>
              </a:ext>
            </a:extLst>
          </p:cNvPr>
          <p:cNvSpPr/>
          <p:nvPr/>
        </p:nvSpPr>
        <p:spPr>
          <a:xfrm>
            <a:off x="8809661" y="5351473"/>
            <a:ext cx="139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Expanded 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적용 전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Button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Widget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C209ACD-9D4E-45B3-AEEC-39B3C633C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0" y="215032"/>
            <a:ext cx="3286125" cy="61930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AE9756-8121-4D74-87DD-D823CDE93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9" y="800626"/>
            <a:ext cx="2638425" cy="4819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FDFB-1A09-4AF7-BFC0-F15B3888A103}"/>
              </a:ext>
            </a:extLst>
          </p:cNvPr>
          <p:cNvSpPr txBox="1"/>
          <p:nvPr/>
        </p:nvSpPr>
        <p:spPr>
          <a:xfrm>
            <a:off x="847726" y="1438751"/>
            <a:ext cx="3000375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RaisedButton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BackButton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CloseButton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FloatingActionButton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OutlineButton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RawMaterialButton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ToggleButtons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CupertinoButton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7D0E9-A8EB-4647-A389-94A8AB532123}"/>
              </a:ext>
            </a:extLst>
          </p:cNvPr>
          <p:cNvSpPr txBox="1"/>
          <p:nvPr/>
        </p:nvSpPr>
        <p:spPr>
          <a:xfrm>
            <a:off x="4595813" y="1422775"/>
            <a:ext cx="3000375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PopupMenuButton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DropdownButton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MaterialButton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InkWell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GestureDetector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FlatButton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IconButton</a:t>
            </a:r>
          </a:p>
        </p:txBody>
      </p:sp>
    </p:spTree>
    <p:extLst>
      <p:ext uri="{BB962C8B-B14F-4D97-AF65-F5344CB8AC3E}">
        <p14:creationId xmlns:p14="http://schemas.microsoft.com/office/powerpoint/2010/main" val="41241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8451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Style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56129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04.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60800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1739D4-4AAA-4BF5-97D7-665BF6FFFDCC}"/>
              </a:ext>
            </a:extLst>
          </p:cNvPr>
          <p:cNvSpPr txBox="1"/>
          <p:nvPr/>
        </p:nvSpPr>
        <p:spPr>
          <a:xfrm>
            <a:off x="5253037" y="4075377"/>
            <a:ext cx="1685926" cy="914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기본 </a:t>
            </a:r>
            <a:r>
              <a:rPr lang="en-US" altLang="ko-KR" sz="1200" dirty="0"/>
              <a:t>Style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Static Style file</a:t>
            </a:r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/>
              <a:t>ThemeData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5212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기본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style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5E9FE-D09E-46C2-87A2-9DA24F34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47850"/>
            <a:ext cx="5172075" cy="3162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36AAB4-9EB1-4EFF-8C44-3C88519CB1A0}"/>
              </a:ext>
            </a:extLst>
          </p:cNvPr>
          <p:cNvSpPr/>
          <p:nvPr/>
        </p:nvSpPr>
        <p:spPr>
          <a:xfrm>
            <a:off x="1402392" y="3333509"/>
            <a:ext cx="1817057" cy="7407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E35EE-633E-4EFB-9D26-8541F903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747" y="722497"/>
            <a:ext cx="3514725" cy="5657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78B94C-75E0-4000-850E-CC6089B1717D}"/>
              </a:ext>
            </a:extLst>
          </p:cNvPr>
          <p:cNvSpPr/>
          <p:nvPr/>
        </p:nvSpPr>
        <p:spPr>
          <a:xfrm>
            <a:off x="7629572" y="3588151"/>
            <a:ext cx="2799218" cy="3588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4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static style file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51544-B9A3-47B7-A407-BF5F8A38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13" y="1803382"/>
            <a:ext cx="4022994" cy="3558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BF6539-B97E-42E1-B092-BFF24BAB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8" y="1803382"/>
            <a:ext cx="4124414" cy="22058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A864D2-F319-446B-89B8-20960C60286B}"/>
              </a:ext>
            </a:extLst>
          </p:cNvPr>
          <p:cNvSpPr/>
          <p:nvPr/>
        </p:nvSpPr>
        <p:spPr>
          <a:xfrm>
            <a:off x="5569278" y="2627454"/>
            <a:ext cx="1817057" cy="2314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1800-4B8D-4E6F-94DF-A39AB10A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552" y="1078376"/>
            <a:ext cx="3055020" cy="49654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1EA001-61A3-442B-A900-3B5575099CD6}"/>
              </a:ext>
            </a:extLst>
          </p:cNvPr>
          <p:cNvSpPr/>
          <p:nvPr/>
        </p:nvSpPr>
        <p:spPr>
          <a:xfrm>
            <a:off x="9356128" y="1147826"/>
            <a:ext cx="1817057" cy="3105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71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ThemeData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76434-00CB-4B09-996B-72D19722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17" y="969903"/>
            <a:ext cx="3838575" cy="555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6BAF0-8B02-428A-B024-2FD883C4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236" y="969903"/>
            <a:ext cx="5770141" cy="3186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18A524-9051-46FD-971A-9B2ECE826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236" y="4848051"/>
            <a:ext cx="5770140" cy="167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58702E-CA37-485E-B4FB-C1B2689CA2E2}"/>
              </a:ext>
            </a:extLst>
          </p:cNvPr>
          <p:cNvSpPr/>
          <p:nvPr/>
        </p:nvSpPr>
        <p:spPr>
          <a:xfrm>
            <a:off x="1402393" y="1469985"/>
            <a:ext cx="681050" cy="2199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720DA2-B739-43F2-8DB3-35B8C3BFA936}"/>
              </a:ext>
            </a:extLst>
          </p:cNvPr>
          <p:cNvSpPr/>
          <p:nvPr/>
        </p:nvSpPr>
        <p:spPr>
          <a:xfrm>
            <a:off x="8684797" y="5456687"/>
            <a:ext cx="1014787" cy="1801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7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8451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Provider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561292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04.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60800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B8CE40-CCD4-4C43-B760-6BCD4D458D84}"/>
              </a:ext>
            </a:extLst>
          </p:cNvPr>
          <p:cNvSpPr txBox="1"/>
          <p:nvPr/>
        </p:nvSpPr>
        <p:spPr>
          <a:xfrm>
            <a:off x="4984171" y="4130952"/>
            <a:ext cx="2223658" cy="6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Provider Pattern </a:t>
            </a:r>
            <a:r>
              <a:rPr lang="ko-KR" altLang="en-US" sz="1200" dirty="0"/>
              <a:t>사용 이유</a:t>
            </a:r>
            <a:endParaRPr lang="en-US" altLang="ko-KR" sz="1200" dirty="0"/>
          </a:p>
          <a:p>
            <a:pPr marL="171450" indent="-171450" algn="ctr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1200" dirty="0"/>
              <a:t>Provider </a:t>
            </a:r>
            <a:r>
              <a:rPr lang="ko-KR" altLang="en-US" sz="1200" dirty="0"/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433284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Pattern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Provider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076" name="Picture 4" descr="Design Patterns - bgasparotto">
            <a:extLst>
              <a:ext uri="{FF2B5EF4-FFF2-40B4-BE49-F238E27FC236}">
                <a16:creationId xmlns:a16="http://schemas.microsoft.com/office/drawing/2014/main" id="{DCBAF233-475A-4D76-ABFB-CCA7C36B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54" y="1984247"/>
            <a:ext cx="6709892" cy="352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66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이유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Provider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1E3BC6-E3F1-4B6A-A324-B7AC09963283}"/>
              </a:ext>
            </a:extLst>
          </p:cNvPr>
          <p:cNvSpPr/>
          <p:nvPr/>
        </p:nvSpPr>
        <p:spPr>
          <a:xfrm>
            <a:off x="1111827" y="2984301"/>
            <a:ext cx="2691246" cy="1163782"/>
          </a:xfrm>
          <a:prstGeom prst="rect">
            <a:avLst/>
          </a:prstGeom>
          <a:noFill/>
          <a:ln w="28575" cap="flat" cmpd="sng" algn="ctr">
            <a:solidFill>
              <a:srgbClr val="07018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관심사의 분리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850F8-AA8C-4341-8102-28CCEB18CFF5}"/>
              </a:ext>
            </a:extLst>
          </p:cNvPr>
          <p:cNvSpPr/>
          <p:nvPr/>
        </p:nvSpPr>
        <p:spPr>
          <a:xfrm>
            <a:off x="4750377" y="2984301"/>
            <a:ext cx="2691246" cy="1163782"/>
          </a:xfrm>
          <a:prstGeom prst="rect">
            <a:avLst/>
          </a:prstGeom>
          <a:noFill/>
          <a:ln w="28575" cap="flat" cmpd="sng" algn="ctr">
            <a:solidFill>
              <a:srgbClr val="07018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데이터 공유의 원활함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25B7C0-2849-4807-B0F8-4D52D27FAC19}"/>
              </a:ext>
            </a:extLst>
          </p:cNvPr>
          <p:cNvSpPr/>
          <p:nvPr/>
        </p:nvSpPr>
        <p:spPr>
          <a:xfrm>
            <a:off x="8388927" y="2984301"/>
            <a:ext cx="2691246" cy="1163782"/>
          </a:xfrm>
          <a:prstGeom prst="rect">
            <a:avLst/>
          </a:prstGeom>
          <a:noFill/>
          <a:ln w="28575" cap="flat" cmpd="sng" algn="ctr">
            <a:solidFill>
              <a:srgbClr val="07018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간결한 코드</a:t>
            </a:r>
          </a:p>
        </p:txBody>
      </p:sp>
    </p:spTree>
    <p:extLst>
      <p:ext uri="{BB962C8B-B14F-4D97-AF65-F5344CB8AC3E}">
        <p14:creationId xmlns:p14="http://schemas.microsoft.com/office/powerpoint/2010/main" val="396007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개요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49EA6D-E590-42EB-86C2-0AD41ABEC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8" b="6907"/>
          <a:stretch/>
        </p:blipFill>
        <p:spPr bwMode="auto">
          <a:xfrm>
            <a:off x="239694" y="2231409"/>
            <a:ext cx="5856306" cy="336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6B5B01-2383-4D3D-B9E4-CE6DE87AB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3" r="7065"/>
          <a:stretch/>
        </p:blipFill>
        <p:spPr>
          <a:xfrm>
            <a:off x="5963478" y="2112139"/>
            <a:ext cx="6096000" cy="39379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DC9D03-264E-4241-B49F-65648813EF59}"/>
              </a:ext>
            </a:extLst>
          </p:cNvPr>
          <p:cNvSpPr/>
          <p:nvPr/>
        </p:nvSpPr>
        <p:spPr>
          <a:xfrm>
            <a:off x="6888446" y="2540314"/>
            <a:ext cx="440006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D1737B-2105-4258-9E7D-58A7D65396D1}"/>
              </a:ext>
            </a:extLst>
          </p:cNvPr>
          <p:cNvSpPr/>
          <p:nvPr/>
        </p:nvSpPr>
        <p:spPr>
          <a:xfrm>
            <a:off x="1762539" y="5243758"/>
            <a:ext cx="583095" cy="295651"/>
          </a:xfrm>
          <a:prstGeom prst="ellipse">
            <a:avLst/>
          </a:prstGeom>
          <a:noFill/>
          <a:ln w="952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94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Provider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75B59-9E0E-4B14-BCC7-705BC96BFEC0}"/>
              </a:ext>
            </a:extLst>
          </p:cNvPr>
          <p:cNvSpPr txBox="1"/>
          <p:nvPr/>
        </p:nvSpPr>
        <p:spPr>
          <a:xfrm>
            <a:off x="691161" y="1379042"/>
            <a:ext cx="5902036" cy="484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+mn-ea"/>
              </a:rPr>
              <a:t>ChangeNotifierProvider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UI</a:t>
            </a:r>
            <a:r>
              <a:rPr lang="ko-KR" altLang="en-US" sz="1600" dirty="0">
                <a:latin typeface="+mn-ea"/>
              </a:rPr>
              <a:t>의 값이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변경될 경우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+mn-ea"/>
              </a:rPr>
              <a:t>FutureProvider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en-US" altLang="ko-KR" sz="1600" b="0" i="0" dirty="0">
                <a:effectLst/>
                <a:latin typeface="+mn-ea"/>
              </a:rPr>
              <a:t>HTTP </a:t>
            </a:r>
            <a:r>
              <a:rPr lang="ko-KR" altLang="en-US" sz="1600" b="0" i="0" dirty="0">
                <a:effectLst/>
                <a:latin typeface="+mn-ea"/>
              </a:rPr>
              <a:t>통신처럼 비동기 처리가 필요한 경우</a:t>
            </a:r>
            <a:endParaRPr lang="en-US" altLang="ko-KR" sz="1600" b="0" i="0" dirty="0"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+mn-ea"/>
              </a:rPr>
              <a:t>StreamProvider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b="0" i="0" dirty="0" err="1">
                <a:effectLst/>
                <a:latin typeface="+mn-ea"/>
              </a:rPr>
              <a:t>리턴값이</a:t>
            </a:r>
            <a:r>
              <a:rPr lang="ko-KR" altLang="en-US" sz="1600" b="0" i="0" dirty="0">
                <a:effectLst/>
                <a:latin typeface="+mn-ea"/>
              </a:rPr>
              <a:t> </a:t>
            </a:r>
            <a:r>
              <a:rPr lang="en-US" altLang="ko-KR" sz="1600" b="0" i="0" dirty="0">
                <a:effectLst/>
                <a:latin typeface="+mn-ea"/>
              </a:rPr>
              <a:t>Stream</a:t>
            </a:r>
            <a:r>
              <a:rPr lang="ko-KR" altLang="en-US" sz="1600" b="0" i="0" dirty="0">
                <a:effectLst/>
                <a:latin typeface="+mn-ea"/>
              </a:rPr>
              <a:t>인 것을 제외하고는 </a:t>
            </a:r>
            <a:r>
              <a:rPr lang="en-US" altLang="ko-KR" sz="1600" b="0" i="0" dirty="0" err="1">
                <a:effectLst/>
                <a:latin typeface="+mn-ea"/>
              </a:rPr>
              <a:t>FutureProvider</a:t>
            </a:r>
            <a:r>
              <a:rPr lang="ko-KR" altLang="en-US" sz="1600" b="0" i="0" dirty="0">
                <a:effectLst/>
                <a:latin typeface="+mn-ea"/>
              </a:rPr>
              <a:t>과 동일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웹 소켓 처럼 실시간 양방향 통신이 필요한 경우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비동기 처리가 필요한 경우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+mn-ea"/>
              </a:rPr>
              <a:t>MultiProvider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여러 개의 </a:t>
            </a:r>
            <a:r>
              <a:rPr lang="en-US" altLang="ko-KR" sz="1600" dirty="0">
                <a:latin typeface="+mn-ea"/>
              </a:rPr>
              <a:t>provider</a:t>
            </a:r>
            <a:r>
              <a:rPr lang="ko-KR" altLang="en-US" sz="1600" dirty="0">
                <a:latin typeface="+mn-ea"/>
              </a:rPr>
              <a:t>를 사용하고 관리할 경우</a:t>
            </a:r>
          </a:p>
        </p:txBody>
      </p:sp>
      <p:pic>
        <p:nvPicPr>
          <p:cNvPr id="2050" name="Picture 2" descr="provider">
            <a:extLst>
              <a:ext uri="{FF2B5EF4-FFF2-40B4-BE49-F238E27FC236}">
                <a16:creationId xmlns:a16="http://schemas.microsoft.com/office/drawing/2014/main" id="{945BFACA-7174-40B2-90C5-8AE3852D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45" y="1504498"/>
            <a:ext cx="4271392" cy="435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A375D-4364-4FE7-9623-46DAE2D32620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1636241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953DDB-0DDB-463F-8A7C-3CB2173EAF96}"/>
              </a:ext>
            </a:extLst>
          </p:cNvPr>
          <p:cNvSpPr txBox="1"/>
          <p:nvPr/>
        </p:nvSpPr>
        <p:spPr>
          <a:xfrm>
            <a:off x="1049482" y="1077802"/>
            <a:ext cx="61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Gitlab </a:t>
            </a:r>
            <a:r>
              <a:rPr lang="ko-KR" altLang="en-US" dirty="0"/>
              <a:t>예제 코드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https://gitlab.seesunit.com/knowledge-warehouse/flutter/-/tree/master/example_code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23F3B-A278-49DA-A902-FA0BC9BD1062}"/>
              </a:ext>
            </a:extLst>
          </p:cNvPr>
          <p:cNvSpPr txBox="1"/>
          <p:nvPr/>
        </p:nvSpPr>
        <p:spPr>
          <a:xfrm>
            <a:off x="1049479" y="2296263"/>
            <a:ext cx="583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Gitlab </a:t>
            </a:r>
            <a:r>
              <a:rPr lang="ko-KR" altLang="en-US" dirty="0"/>
              <a:t>정리자료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https://gitlab.seesunit.com/knowledge-warehouse/flutter/-/wikis/home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19293-F8F6-428B-AF34-302262A7C933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37BB3-C9AC-4AFE-BF95-E1AC44AAD67D}"/>
              </a:ext>
            </a:extLst>
          </p:cNvPr>
          <p:cNvSpPr txBox="1"/>
          <p:nvPr/>
        </p:nvSpPr>
        <p:spPr>
          <a:xfrm>
            <a:off x="1049480" y="3635566"/>
            <a:ext cx="583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Flutter Docs</a:t>
            </a:r>
          </a:p>
          <a:p>
            <a:r>
              <a:rPr lang="en-US" altLang="ko-KR" dirty="0">
                <a:hlinkClick r:id="rId3"/>
              </a:rPr>
              <a:t>https://flutter.dev/docs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DC9DC-7B6B-4DEB-B390-79B4594C8F6D}"/>
              </a:ext>
            </a:extLst>
          </p:cNvPr>
          <p:cNvSpPr txBox="1"/>
          <p:nvPr/>
        </p:nvSpPr>
        <p:spPr>
          <a:xfrm>
            <a:off x="1049480" y="4697870"/>
            <a:ext cx="583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Flutter Cookbook</a:t>
            </a:r>
          </a:p>
          <a:p>
            <a:r>
              <a:rPr lang="en-US" altLang="ko-KR" dirty="0">
                <a:hlinkClick r:id="rId3"/>
              </a:rPr>
              <a:t>https://flutter.dev/docs/cookbook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96C2BB7-E65C-42BF-B0D5-CA0F1E5FB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3900" y="215032"/>
            <a:ext cx="3286125" cy="6193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863FA-22D6-47C3-A739-BE41E372F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800627"/>
            <a:ext cx="2618509" cy="4800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4A57B-3AA0-4355-B0D6-EF69FA427E9F}"/>
              </a:ext>
            </a:extLst>
          </p:cNvPr>
          <p:cNvSpPr txBox="1"/>
          <p:nvPr/>
        </p:nvSpPr>
        <p:spPr>
          <a:xfrm>
            <a:off x="1049479" y="5760174"/>
            <a:ext cx="583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Flutter </a:t>
            </a:r>
            <a:r>
              <a:rPr lang="ko-KR" altLang="en-US" dirty="0"/>
              <a:t>개발환경구축</a:t>
            </a:r>
            <a:endParaRPr lang="en-US" altLang="ko-KR" dirty="0"/>
          </a:p>
          <a:p>
            <a:r>
              <a:rPr lang="ko-KR" altLang="en-US" dirty="0">
                <a:hlinkClick r:id="rId7"/>
              </a:rPr>
              <a:t>플러터 시작하기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5080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0B79F8"/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4195283" y="3689904"/>
            <a:ext cx="3802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Etiam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lacinia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6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1030" name="Picture 6" descr="Visual studio code vs Android studio: The comparison you should explore">
            <a:extLst>
              <a:ext uri="{FF2B5EF4-FFF2-40B4-BE49-F238E27FC236}">
                <a16:creationId xmlns:a16="http://schemas.microsoft.com/office/drawing/2014/main" id="{608A95EE-FBAA-4BEC-940A-E45DF8FB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86" y="1488643"/>
            <a:ext cx="8427027" cy="473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67664C-0CE3-4F76-B079-1AF2AB02D4B0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개발 환경 지원</a:t>
            </a:r>
          </a:p>
        </p:txBody>
      </p:sp>
    </p:spTree>
    <p:extLst>
      <p:ext uri="{BB962C8B-B14F-4D97-AF65-F5344CB8AC3E}">
        <p14:creationId xmlns:p14="http://schemas.microsoft.com/office/powerpoint/2010/main" val="399487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7664C-0CE3-4F76-B079-1AF2AB02D4B0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개발 환경 지원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92F9C-A728-47A1-AD37-F839B277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4" y="2031047"/>
            <a:ext cx="5351000" cy="325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C8999E-3B6C-47DB-B27F-19275393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32" y="2040293"/>
            <a:ext cx="5350999" cy="3241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B1616-5F6A-4A81-AD9D-761D83ECCB73}"/>
              </a:ext>
            </a:extLst>
          </p:cNvPr>
          <p:cNvSpPr txBox="1"/>
          <p:nvPr/>
        </p:nvSpPr>
        <p:spPr>
          <a:xfrm>
            <a:off x="8357531" y="547601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u="none" strike="noStrike" dirty="0" err="1">
                <a:solidFill>
                  <a:srgbClr val="32859E"/>
                </a:solidFill>
                <a:effectLst/>
                <a:latin typeface="Noto Sans KR"/>
                <a:hlinkClick r:id="rId5"/>
              </a:rPr>
              <a:t>dartpad.dev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1E12E-397D-4972-8B6C-C16459324663}"/>
              </a:ext>
            </a:extLst>
          </p:cNvPr>
          <p:cNvSpPr txBox="1"/>
          <p:nvPr/>
        </p:nvSpPr>
        <p:spPr>
          <a:xfrm>
            <a:off x="2680908" y="5476010"/>
            <a:ext cx="192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 err="1">
                <a:solidFill>
                  <a:srgbClr val="3D62CE"/>
                </a:solidFill>
                <a:effectLst/>
                <a:latin typeface="Noto Sans KR"/>
                <a:hlinkClick r:id="rId6"/>
              </a:rPr>
              <a:t>flutterstudio.app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90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뛰어난 성능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5CF5AD-564D-41FF-B156-668E18D1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2047009"/>
            <a:ext cx="6155856" cy="34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A3D49B-EB0A-4738-B85E-3029A9AF9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3" y="1755096"/>
            <a:ext cx="5372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4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95913" y="894934"/>
            <a:ext cx="6492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Design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Cupertino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631349"/>
            <a:ext cx="649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Flutter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특징 및 장점</a:t>
            </a:r>
          </a:p>
        </p:txBody>
      </p:sp>
      <p:pic>
        <p:nvPicPr>
          <p:cNvPr id="4102" name="Picture 6" descr="Google&amp;#39;s Material Design vs Apple&amp;#39;s Flat Design: Which is better? | by  Promatics Technologies | Prototypr">
            <a:extLst>
              <a:ext uri="{FF2B5EF4-FFF2-40B4-BE49-F238E27FC236}">
                <a16:creationId xmlns:a16="http://schemas.microsoft.com/office/drawing/2014/main" id="{1952C3A6-4757-426F-B2BA-EC2E59C2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0" y="2143125"/>
            <a:ext cx="9969020" cy="31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5008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4143</Words>
  <Application>Microsoft Office PowerPoint</Application>
  <PresentationFormat>와이드스크린</PresentationFormat>
  <Paragraphs>626</Paragraphs>
  <Slides>52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75" baseType="lpstr">
      <vt:lpstr>Apple SD Gothic Neo</vt:lpstr>
      <vt:lpstr>AppleSDGothicNeo</vt:lpstr>
      <vt:lpstr>-apple-system</vt:lpstr>
      <vt:lpstr>Arial Unicode MS</vt:lpstr>
      <vt:lpstr>charter</vt:lpstr>
      <vt:lpstr>Helvetica Neue</vt:lpstr>
      <vt:lpstr>inherit</vt:lpstr>
      <vt:lpstr>Nanum Gothic</vt:lpstr>
      <vt:lpstr>Noto Sans Demilight</vt:lpstr>
      <vt:lpstr>Noto Sans KR</vt:lpstr>
      <vt:lpstr>Noto Serif KR</vt:lpstr>
      <vt:lpstr>Playfair-regular</vt:lpstr>
      <vt:lpstr>se-nanumgothic</vt:lpstr>
      <vt:lpstr>Spoqa Han Sans</vt:lpstr>
      <vt:lpstr>Dotum</vt:lpstr>
      <vt:lpstr>맑은 고딕</vt:lpstr>
      <vt:lpstr>맑은 고딕</vt:lpstr>
      <vt:lpstr>Arial</vt:lpstr>
      <vt:lpstr>Comic Sans MS</vt:lpstr>
      <vt:lpstr>Open Sans</vt:lpstr>
      <vt:lpstr>Roboto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202101_2</cp:lastModifiedBy>
  <cp:revision>343</cp:revision>
  <cp:lastPrinted>2021-07-20T02:19:09Z</cp:lastPrinted>
  <dcterms:created xsi:type="dcterms:W3CDTF">2019-04-06T05:20:47Z</dcterms:created>
  <dcterms:modified xsi:type="dcterms:W3CDTF">2021-07-28T07:43:36Z</dcterms:modified>
</cp:coreProperties>
</file>